
<file path=[Content_Types].xml><?xml version="1.0" encoding="utf-8"?>
<Types xmlns="http://schemas.openxmlformats.org/package/2006/content-types">
  <Default Extension="bin" ContentType="application/vnd.openxmlformats-officedocument.oleObject"/>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Lst>
  <p:sldSz cx="18288000" cy="10287000"/>
  <p:notesSz cx="6858000" cy="9144000"/>
  <p:embeddedFontLst>
    <p:embeddedFont>
      <p:font typeface="Anton" panose="020F0502020204030204" pitchFamily="2" charset="-94"/>
      <p:regular r:id="rId37"/>
    </p:embeddedFont>
    <p:embeddedFont>
      <p:font typeface="DejaVu Serif Bold" panose="020B0604020202020204" charset="0"/>
      <p:regular r:id="rId38"/>
    </p:embeddedFont>
    <p:embeddedFont>
      <p:font typeface="Poppins" panose="00000500000000000000" pitchFamily="2" charset="-94"/>
      <p:regular r:id="rId39"/>
    </p:embeddedFont>
    <p:embeddedFont>
      <p:font typeface="Poppins Bold" panose="020B0604020202020204" charset="-94"/>
      <p:regular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0" d="100"/>
          <a:sy n="70" d="100"/>
        </p:scale>
        <p:origin x="786" y="-1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22C756-A145-4BFE-9F31-8A04F03E46BD}" type="datetimeFigureOut">
              <a:rPr lang="tr-TR" smtClean="0"/>
              <a:t>28.12.2025</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23C90D-2CC3-4F86-BC30-D857EA0AAF90}" type="slidenum">
              <a:rPr lang="tr-TR" smtClean="0"/>
              <a:t>‹#›</a:t>
            </a:fld>
            <a:endParaRPr lang="tr-TR"/>
          </a:p>
        </p:txBody>
      </p:sp>
    </p:spTree>
    <p:extLst>
      <p:ext uri="{BB962C8B-B14F-4D97-AF65-F5344CB8AC3E}">
        <p14:creationId xmlns:p14="http://schemas.microsoft.com/office/powerpoint/2010/main" val="25075431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8923C90D-2CC3-4F86-BC30-D857EA0AAF90}" type="slidenum">
              <a:rPr lang="tr-TR" smtClean="0"/>
              <a:t>11</a:t>
            </a:fld>
            <a:endParaRPr lang="tr-TR"/>
          </a:p>
        </p:txBody>
      </p:sp>
    </p:spTree>
    <p:extLst>
      <p:ext uri="{BB962C8B-B14F-4D97-AF65-F5344CB8AC3E}">
        <p14:creationId xmlns:p14="http://schemas.microsoft.com/office/powerpoint/2010/main" val="41069921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18" Type="http://schemas.openxmlformats.org/officeDocument/2006/relationships/image" Target="../media/image17.svg"/><Relationship Id="rId26" Type="http://schemas.openxmlformats.org/officeDocument/2006/relationships/image" Target="../media/image25.pn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1.png"/><Relationship Id="rId16" Type="http://schemas.openxmlformats.org/officeDocument/2006/relationships/image" Target="../media/image15.sv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24" Type="http://schemas.openxmlformats.org/officeDocument/2006/relationships/image" Target="../media/image23.sv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10" Type="http://schemas.openxmlformats.org/officeDocument/2006/relationships/image" Target="../media/image9.svg"/><Relationship Id="rId19" Type="http://schemas.openxmlformats.org/officeDocument/2006/relationships/image" Target="../media/image18.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 Id="rId22" Type="http://schemas.openxmlformats.org/officeDocument/2006/relationships/image" Target="../media/image21.svg"/><Relationship Id="rId27" Type="http://schemas.openxmlformats.org/officeDocument/2006/relationships/image" Target="../media/image26.svg"/></Relationships>
</file>

<file path=ppt/slides/_rels/slide10.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18" Type="http://schemas.openxmlformats.org/officeDocument/2006/relationships/image" Target="../media/image17.svg"/><Relationship Id="rId26" Type="http://schemas.openxmlformats.org/officeDocument/2006/relationships/oleObject" Target="../embeddings/oleObject1.bin"/><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1.png"/><Relationship Id="rId16" Type="http://schemas.openxmlformats.org/officeDocument/2006/relationships/image" Target="../media/image15.sv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24" Type="http://schemas.openxmlformats.org/officeDocument/2006/relationships/image" Target="../media/image23.sv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10" Type="http://schemas.openxmlformats.org/officeDocument/2006/relationships/image" Target="../media/image9.svg"/><Relationship Id="rId19" Type="http://schemas.openxmlformats.org/officeDocument/2006/relationships/image" Target="../media/image18.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 Id="rId22" Type="http://schemas.openxmlformats.org/officeDocument/2006/relationships/image" Target="../media/image21.svg"/><Relationship Id="rId27"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svg"/><Relationship Id="rId18" Type="http://schemas.openxmlformats.org/officeDocument/2006/relationships/image" Target="../media/image14.png"/><Relationship Id="rId26" Type="http://schemas.openxmlformats.org/officeDocument/2006/relationships/image" Target="../media/image22.png"/><Relationship Id="rId3" Type="http://schemas.openxmlformats.org/officeDocument/2006/relationships/image" Target="../media/image1.png"/><Relationship Id="rId21" Type="http://schemas.openxmlformats.org/officeDocument/2006/relationships/image" Target="../media/image17.svg"/><Relationship Id="rId7" Type="http://schemas.openxmlformats.org/officeDocument/2006/relationships/image" Target="../media/image3.svg"/><Relationship Id="rId12" Type="http://schemas.openxmlformats.org/officeDocument/2006/relationships/image" Target="../media/image8.png"/><Relationship Id="rId17" Type="http://schemas.openxmlformats.org/officeDocument/2006/relationships/image" Target="../media/image13.svg"/><Relationship Id="rId25" Type="http://schemas.openxmlformats.org/officeDocument/2006/relationships/image" Target="../media/image21.svg"/><Relationship Id="rId2" Type="http://schemas.openxmlformats.org/officeDocument/2006/relationships/notesSlide" Target="../notesSlides/notesSlide1.xml"/><Relationship Id="rId16" Type="http://schemas.openxmlformats.org/officeDocument/2006/relationships/image" Target="../media/image12.png"/><Relationship Id="rId20"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7.svg"/><Relationship Id="rId24" Type="http://schemas.openxmlformats.org/officeDocument/2006/relationships/image" Target="../media/image20.png"/><Relationship Id="rId5" Type="http://schemas.openxmlformats.org/officeDocument/2006/relationships/image" Target="../media/image26.svg"/><Relationship Id="rId15" Type="http://schemas.openxmlformats.org/officeDocument/2006/relationships/image" Target="../media/image11.svg"/><Relationship Id="rId23" Type="http://schemas.openxmlformats.org/officeDocument/2006/relationships/image" Target="../media/image19.svg"/><Relationship Id="rId28" Type="http://schemas.openxmlformats.org/officeDocument/2006/relationships/image" Target="../media/image24.png"/><Relationship Id="rId10" Type="http://schemas.openxmlformats.org/officeDocument/2006/relationships/image" Target="../media/image6.png"/><Relationship Id="rId19" Type="http://schemas.openxmlformats.org/officeDocument/2006/relationships/image" Target="../media/image15.svg"/><Relationship Id="rId4" Type="http://schemas.openxmlformats.org/officeDocument/2006/relationships/image" Target="../media/image25.png"/><Relationship Id="rId9" Type="http://schemas.openxmlformats.org/officeDocument/2006/relationships/image" Target="../media/image5.svg"/><Relationship Id="rId14" Type="http://schemas.openxmlformats.org/officeDocument/2006/relationships/image" Target="../media/image10.png"/><Relationship Id="rId22" Type="http://schemas.openxmlformats.org/officeDocument/2006/relationships/image" Target="../media/image18.png"/><Relationship Id="rId27" Type="http://schemas.openxmlformats.org/officeDocument/2006/relationships/image" Target="../media/image23.svg"/></Relationships>
</file>

<file path=ppt/slides/_rels/slide12.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18" Type="http://schemas.openxmlformats.org/officeDocument/2006/relationships/image" Target="../media/image17.sv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1.png"/><Relationship Id="rId16" Type="http://schemas.openxmlformats.org/officeDocument/2006/relationships/image" Target="../media/image15.sv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24" Type="http://schemas.openxmlformats.org/officeDocument/2006/relationships/image" Target="../media/image23.sv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10" Type="http://schemas.openxmlformats.org/officeDocument/2006/relationships/image" Target="../media/image9.svg"/><Relationship Id="rId19" Type="http://schemas.openxmlformats.org/officeDocument/2006/relationships/image" Target="../media/image18.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 Id="rId22" Type="http://schemas.openxmlformats.org/officeDocument/2006/relationships/image" Target="../media/image21.svg"/></Relationships>
</file>

<file path=ppt/slides/_rels/slide13.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10.png"/><Relationship Id="rId18" Type="http://schemas.openxmlformats.org/officeDocument/2006/relationships/image" Target="../media/image15.svg"/><Relationship Id="rId26" Type="http://schemas.openxmlformats.org/officeDocument/2006/relationships/image" Target="../media/image23.svg"/><Relationship Id="rId3" Type="http://schemas.openxmlformats.org/officeDocument/2006/relationships/image" Target="../media/image25.png"/><Relationship Id="rId21" Type="http://schemas.openxmlformats.org/officeDocument/2006/relationships/image" Target="../media/image18.png"/><Relationship Id="rId7" Type="http://schemas.openxmlformats.org/officeDocument/2006/relationships/image" Target="../media/image4.png"/><Relationship Id="rId12" Type="http://schemas.openxmlformats.org/officeDocument/2006/relationships/image" Target="../media/image9.svg"/><Relationship Id="rId17" Type="http://schemas.openxmlformats.org/officeDocument/2006/relationships/image" Target="../media/image14.png"/><Relationship Id="rId25" Type="http://schemas.openxmlformats.org/officeDocument/2006/relationships/image" Target="../media/image22.png"/><Relationship Id="rId2" Type="http://schemas.openxmlformats.org/officeDocument/2006/relationships/image" Target="../media/image1.png"/><Relationship Id="rId16" Type="http://schemas.openxmlformats.org/officeDocument/2006/relationships/image" Target="../media/image13.svg"/><Relationship Id="rId20" Type="http://schemas.openxmlformats.org/officeDocument/2006/relationships/image" Target="../media/image17.svg"/><Relationship Id="rId1" Type="http://schemas.openxmlformats.org/officeDocument/2006/relationships/slideLayout" Target="../slideLayouts/slideLayout7.xml"/><Relationship Id="rId6" Type="http://schemas.openxmlformats.org/officeDocument/2006/relationships/image" Target="../media/image3.svg"/><Relationship Id="rId11" Type="http://schemas.openxmlformats.org/officeDocument/2006/relationships/image" Target="../media/image8.png"/><Relationship Id="rId24" Type="http://schemas.openxmlformats.org/officeDocument/2006/relationships/image" Target="../media/image21.svg"/><Relationship Id="rId5" Type="http://schemas.openxmlformats.org/officeDocument/2006/relationships/image" Target="../media/image2.png"/><Relationship Id="rId15" Type="http://schemas.openxmlformats.org/officeDocument/2006/relationships/image" Target="../media/image12.png"/><Relationship Id="rId23" Type="http://schemas.openxmlformats.org/officeDocument/2006/relationships/image" Target="../media/image20.png"/><Relationship Id="rId28" Type="http://schemas.openxmlformats.org/officeDocument/2006/relationships/image" Target="../media/image34.png"/><Relationship Id="rId10" Type="http://schemas.openxmlformats.org/officeDocument/2006/relationships/image" Target="../media/image7.svg"/><Relationship Id="rId19" Type="http://schemas.openxmlformats.org/officeDocument/2006/relationships/image" Target="../media/image16.png"/><Relationship Id="rId4" Type="http://schemas.openxmlformats.org/officeDocument/2006/relationships/image" Target="../media/image26.svg"/><Relationship Id="rId9" Type="http://schemas.openxmlformats.org/officeDocument/2006/relationships/image" Target="../media/image6.png"/><Relationship Id="rId14" Type="http://schemas.openxmlformats.org/officeDocument/2006/relationships/image" Target="../media/image11.svg"/><Relationship Id="rId22" Type="http://schemas.openxmlformats.org/officeDocument/2006/relationships/image" Target="../media/image19.svg"/><Relationship Id="rId27" Type="http://schemas.openxmlformats.org/officeDocument/2006/relationships/image" Target="../media/image24.png"/></Relationships>
</file>

<file path=ppt/slides/_rels/slide14.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18" Type="http://schemas.openxmlformats.org/officeDocument/2006/relationships/image" Target="../media/image17.sv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1.png"/><Relationship Id="rId16" Type="http://schemas.openxmlformats.org/officeDocument/2006/relationships/image" Target="../media/image15.sv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24" Type="http://schemas.openxmlformats.org/officeDocument/2006/relationships/image" Target="../media/image23.sv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10" Type="http://schemas.openxmlformats.org/officeDocument/2006/relationships/image" Target="../media/image9.svg"/><Relationship Id="rId19" Type="http://schemas.openxmlformats.org/officeDocument/2006/relationships/image" Target="../media/image18.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 Id="rId22" Type="http://schemas.openxmlformats.org/officeDocument/2006/relationships/image" Target="../media/image21.svg"/></Relationships>
</file>

<file path=ppt/slides/_rels/slide15.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18" Type="http://schemas.openxmlformats.org/officeDocument/2006/relationships/image" Target="../media/image17.sv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1.png"/><Relationship Id="rId16" Type="http://schemas.openxmlformats.org/officeDocument/2006/relationships/image" Target="../media/image15.sv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24" Type="http://schemas.openxmlformats.org/officeDocument/2006/relationships/image" Target="../media/image23.sv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10" Type="http://schemas.openxmlformats.org/officeDocument/2006/relationships/image" Target="../media/image9.svg"/><Relationship Id="rId19" Type="http://schemas.openxmlformats.org/officeDocument/2006/relationships/image" Target="../media/image18.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 Id="rId22" Type="http://schemas.openxmlformats.org/officeDocument/2006/relationships/image" Target="../media/image21.svg"/></Relationships>
</file>

<file path=ppt/slides/_rels/slide16.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18" Type="http://schemas.openxmlformats.org/officeDocument/2006/relationships/image" Target="../media/image17.svg"/><Relationship Id="rId26" Type="http://schemas.openxmlformats.org/officeDocument/2006/relationships/oleObject" Target="../embeddings/oleObject2.bin"/><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1.png"/><Relationship Id="rId16" Type="http://schemas.openxmlformats.org/officeDocument/2006/relationships/image" Target="../media/image15.sv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24" Type="http://schemas.openxmlformats.org/officeDocument/2006/relationships/image" Target="../media/image23.sv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10" Type="http://schemas.openxmlformats.org/officeDocument/2006/relationships/image" Target="../media/image9.svg"/><Relationship Id="rId19" Type="http://schemas.openxmlformats.org/officeDocument/2006/relationships/image" Target="../media/image18.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 Id="rId22" Type="http://schemas.openxmlformats.org/officeDocument/2006/relationships/image" Target="../media/image21.svg"/><Relationship Id="rId27" Type="http://schemas.openxmlformats.org/officeDocument/2006/relationships/image" Target="../media/image35.png"/></Relationships>
</file>

<file path=ppt/slides/_rels/slide17.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18" Type="http://schemas.openxmlformats.org/officeDocument/2006/relationships/image" Target="../media/image17.sv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1.png"/><Relationship Id="rId16" Type="http://schemas.openxmlformats.org/officeDocument/2006/relationships/image" Target="../media/image15.sv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24" Type="http://schemas.openxmlformats.org/officeDocument/2006/relationships/image" Target="../media/image23.sv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10" Type="http://schemas.openxmlformats.org/officeDocument/2006/relationships/image" Target="../media/image9.svg"/><Relationship Id="rId19" Type="http://schemas.openxmlformats.org/officeDocument/2006/relationships/image" Target="../media/image18.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 Id="rId22" Type="http://schemas.openxmlformats.org/officeDocument/2006/relationships/image" Target="../media/image21.svg"/></Relationships>
</file>

<file path=ppt/slides/_rels/slide18.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10.png"/><Relationship Id="rId18" Type="http://schemas.openxmlformats.org/officeDocument/2006/relationships/image" Target="../media/image15.svg"/><Relationship Id="rId26" Type="http://schemas.openxmlformats.org/officeDocument/2006/relationships/image" Target="../media/image23.svg"/><Relationship Id="rId3" Type="http://schemas.openxmlformats.org/officeDocument/2006/relationships/slideLayout" Target="../slideLayouts/slideLayout7.xml"/><Relationship Id="rId21" Type="http://schemas.openxmlformats.org/officeDocument/2006/relationships/image" Target="../media/image18.png"/><Relationship Id="rId7" Type="http://schemas.openxmlformats.org/officeDocument/2006/relationships/image" Target="../media/image4.png"/><Relationship Id="rId12" Type="http://schemas.openxmlformats.org/officeDocument/2006/relationships/image" Target="../media/image9.svg"/><Relationship Id="rId17" Type="http://schemas.openxmlformats.org/officeDocument/2006/relationships/image" Target="../media/image14.png"/><Relationship Id="rId25" Type="http://schemas.openxmlformats.org/officeDocument/2006/relationships/image" Target="../media/image22.png"/><Relationship Id="rId2" Type="http://schemas.openxmlformats.org/officeDocument/2006/relationships/video" Target="../media/media1.mp4"/><Relationship Id="rId16" Type="http://schemas.openxmlformats.org/officeDocument/2006/relationships/image" Target="../media/image13.svg"/><Relationship Id="rId20" Type="http://schemas.openxmlformats.org/officeDocument/2006/relationships/image" Target="../media/image17.svg"/><Relationship Id="rId1" Type="http://schemas.microsoft.com/office/2007/relationships/media" Target="../media/media1.mp4"/><Relationship Id="rId6" Type="http://schemas.openxmlformats.org/officeDocument/2006/relationships/image" Target="../media/image3.svg"/><Relationship Id="rId11" Type="http://schemas.openxmlformats.org/officeDocument/2006/relationships/image" Target="../media/image8.png"/><Relationship Id="rId24" Type="http://schemas.openxmlformats.org/officeDocument/2006/relationships/image" Target="../media/image21.svg"/><Relationship Id="rId5" Type="http://schemas.openxmlformats.org/officeDocument/2006/relationships/image" Target="../media/image2.png"/><Relationship Id="rId15" Type="http://schemas.openxmlformats.org/officeDocument/2006/relationships/image" Target="../media/image12.png"/><Relationship Id="rId23" Type="http://schemas.openxmlformats.org/officeDocument/2006/relationships/image" Target="../media/image20.png"/><Relationship Id="rId28" Type="http://schemas.openxmlformats.org/officeDocument/2006/relationships/image" Target="../media/image36.jpeg"/><Relationship Id="rId10" Type="http://schemas.openxmlformats.org/officeDocument/2006/relationships/image" Target="../media/image7.svg"/><Relationship Id="rId19" Type="http://schemas.openxmlformats.org/officeDocument/2006/relationships/image" Target="../media/image16.png"/><Relationship Id="rId4" Type="http://schemas.openxmlformats.org/officeDocument/2006/relationships/image" Target="../media/image1.png"/><Relationship Id="rId9" Type="http://schemas.openxmlformats.org/officeDocument/2006/relationships/image" Target="../media/image6.png"/><Relationship Id="rId14" Type="http://schemas.openxmlformats.org/officeDocument/2006/relationships/image" Target="../media/image11.svg"/><Relationship Id="rId22" Type="http://schemas.openxmlformats.org/officeDocument/2006/relationships/image" Target="../media/image19.svg"/><Relationship Id="rId27" Type="http://schemas.openxmlformats.org/officeDocument/2006/relationships/image" Target="../media/image24.png"/></Relationships>
</file>

<file path=ppt/slides/_rels/slide19.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18" Type="http://schemas.openxmlformats.org/officeDocument/2006/relationships/image" Target="../media/image17.sv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1.png"/><Relationship Id="rId16" Type="http://schemas.openxmlformats.org/officeDocument/2006/relationships/image" Target="../media/image15.sv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24" Type="http://schemas.openxmlformats.org/officeDocument/2006/relationships/image" Target="../media/image23.sv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10" Type="http://schemas.openxmlformats.org/officeDocument/2006/relationships/image" Target="../media/image9.svg"/><Relationship Id="rId19" Type="http://schemas.openxmlformats.org/officeDocument/2006/relationships/image" Target="../media/image18.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 Id="rId22" Type="http://schemas.openxmlformats.org/officeDocument/2006/relationships/image" Target="../media/image21.svg"/></Relationships>
</file>

<file path=ppt/slides/_rels/slide2.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10.png"/><Relationship Id="rId18" Type="http://schemas.openxmlformats.org/officeDocument/2006/relationships/image" Target="../media/image15.svg"/><Relationship Id="rId26" Type="http://schemas.openxmlformats.org/officeDocument/2006/relationships/image" Target="../media/image23.svg"/><Relationship Id="rId3" Type="http://schemas.openxmlformats.org/officeDocument/2006/relationships/image" Target="../media/image27.png"/><Relationship Id="rId21" Type="http://schemas.openxmlformats.org/officeDocument/2006/relationships/image" Target="../media/image18.png"/><Relationship Id="rId7" Type="http://schemas.openxmlformats.org/officeDocument/2006/relationships/image" Target="../media/image4.png"/><Relationship Id="rId12" Type="http://schemas.openxmlformats.org/officeDocument/2006/relationships/image" Target="../media/image9.svg"/><Relationship Id="rId17" Type="http://schemas.openxmlformats.org/officeDocument/2006/relationships/image" Target="../media/image14.png"/><Relationship Id="rId25" Type="http://schemas.openxmlformats.org/officeDocument/2006/relationships/image" Target="../media/image22.png"/><Relationship Id="rId2" Type="http://schemas.openxmlformats.org/officeDocument/2006/relationships/image" Target="../media/image1.png"/><Relationship Id="rId16" Type="http://schemas.openxmlformats.org/officeDocument/2006/relationships/image" Target="../media/image13.svg"/><Relationship Id="rId20" Type="http://schemas.openxmlformats.org/officeDocument/2006/relationships/image" Target="../media/image17.svg"/><Relationship Id="rId1" Type="http://schemas.openxmlformats.org/officeDocument/2006/relationships/slideLayout" Target="../slideLayouts/slideLayout7.xml"/><Relationship Id="rId6" Type="http://schemas.openxmlformats.org/officeDocument/2006/relationships/image" Target="../media/image3.svg"/><Relationship Id="rId11" Type="http://schemas.openxmlformats.org/officeDocument/2006/relationships/image" Target="../media/image8.png"/><Relationship Id="rId24" Type="http://schemas.openxmlformats.org/officeDocument/2006/relationships/image" Target="../media/image21.svg"/><Relationship Id="rId5" Type="http://schemas.openxmlformats.org/officeDocument/2006/relationships/image" Target="../media/image2.png"/><Relationship Id="rId15" Type="http://schemas.openxmlformats.org/officeDocument/2006/relationships/image" Target="../media/image12.png"/><Relationship Id="rId23" Type="http://schemas.openxmlformats.org/officeDocument/2006/relationships/image" Target="../media/image20.png"/><Relationship Id="rId10" Type="http://schemas.openxmlformats.org/officeDocument/2006/relationships/image" Target="../media/image7.svg"/><Relationship Id="rId19" Type="http://schemas.openxmlformats.org/officeDocument/2006/relationships/image" Target="../media/image16.png"/><Relationship Id="rId4" Type="http://schemas.openxmlformats.org/officeDocument/2006/relationships/image" Target="../media/image28.svg"/><Relationship Id="rId9" Type="http://schemas.openxmlformats.org/officeDocument/2006/relationships/image" Target="../media/image6.png"/><Relationship Id="rId14" Type="http://schemas.openxmlformats.org/officeDocument/2006/relationships/image" Target="../media/image11.svg"/><Relationship Id="rId22" Type="http://schemas.openxmlformats.org/officeDocument/2006/relationships/image" Target="../media/image19.svg"/><Relationship Id="rId27" Type="http://schemas.openxmlformats.org/officeDocument/2006/relationships/image" Target="../media/image24.png"/></Relationships>
</file>

<file path=ppt/slides/_rels/slide20.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18" Type="http://schemas.openxmlformats.org/officeDocument/2006/relationships/image" Target="../media/image17.svg"/><Relationship Id="rId26" Type="http://schemas.openxmlformats.org/officeDocument/2006/relationships/image" Target="../media/image37.jpe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1.png"/><Relationship Id="rId16" Type="http://schemas.openxmlformats.org/officeDocument/2006/relationships/image" Target="../media/image15.sv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24" Type="http://schemas.openxmlformats.org/officeDocument/2006/relationships/image" Target="../media/image23.sv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10" Type="http://schemas.openxmlformats.org/officeDocument/2006/relationships/image" Target="../media/image9.svg"/><Relationship Id="rId19" Type="http://schemas.openxmlformats.org/officeDocument/2006/relationships/image" Target="../media/image18.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 Id="rId22" Type="http://schemas.openxmlformats.org/officeDocument/2006/relationships/image" Target="../media/image21.svg"/><Relationship Id="rId27" Type="http://schemas.openxmlformats.org/officeDocument/2006/relationships/image" Target="../media/image38.png"/></Relationships>
</file>

<file path=ppt/slides/_rels/slide2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18" Type="http://schemas.openxmlformats.org/officeDocument/2006/relationships/image" Target="../media/image17.sv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1.png"/><Relationship Id="rId16" Type="http://schemas.openxmlformats.org/officeDocument/2006/relationships/image" Target="../media/image15.sv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24" Type="http://schemas.openxmlformats.org/officeDocument/2006/relationships/image" Target="../media/image23.sv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10" Type="http://schemas.openxmlformats.org/officeDocument/2006/relationships/image" Target="../media/image9.svg"/><Relationship Id="rId19" Type="http://schemas.openxmlformats.org/officeDocument/2006/relationships/image" Target="../media/image18.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 Id="rId22" Type="http://schemas.openxmlformats.org/officeDocument/2006/relationships/image" Target="../media/image21.svg"/></Relationships>
</file>

<file path=ppt/slides/_rels/slide22.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18" Type="http://schemas.openxmlformats.org/officeDocument/2006/relationships/image" Target="../media/image17.svg"/><Relationship Id="rId26" Type="http://schemas.openxmlformats.org/officeDocument/2006/relationships/image" Target="../media/image39.pn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1.png"/><Relationship Id="rId16" Type="http://schemas.openxmlformats.org/officeDocument/2006/relationships/image" Target="../media/image15.sv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24" Type="http://schemas.openxmlformats.org/officeDocument/2006/relationships/image" Target="../media/image23.sv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10" Type="http://schemas.openxmlformats.org/officeDocument/2006/relationships/image" Target="../media/image9.svg"/><Relationship Id="rId19" Type="http://schemas.openxmlformats.org/officeDocument/2006/relationships/image" Target="../media/image18.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 Id="rId22" Type="http://schemas.openxmlformats.org/officeDocument/2006/relationships/image" Target="../media/image21.svg"/><Relationship Id="rId27" Type="http://schemas.openxmlformats.org/officeDocument/2006/relationships/image" Target="../media/image40.png"/></Relationships>
</file>

<file path=ppt/slides/_rels/slide23.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18" Type="http://schemas.openxmlformats.org/officeDocument/2006/relationships/image" Target="../media/image17.sv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1.png"/><Relationship Id="rId16" Type="http://schemas.openxmlformats.org/officeDocument/2006/relationships/image" Target="../media/image15.sv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24" Type="http://schemas.openxmlformats.org/officeDocument/2006/relationships/image" Target="../media/image23.sv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10" Type="http://schemas.openxmlformats.org/officeDocument/2006/relationships/image" Target="../media/image9.svg"/><Relationship Id="rId19" Type="http://schemas.openxmlformats.org/officeDocument/2006/relationships/image" Target="../media/image18.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 Id="rId22" Type="http://schemas.openxmlformats.org/officeDocument/2006/relationships/image" Target="../media/image21.svg"/></Relationships>
</file>

<file path=ppt/slides/_rels/slide24.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18" Type="http://schemas.openxmlformats.org/officeDocument/2006/relationships/image" Target="../media/image17.svg"/><Relationship Id="rId26" Type="http://schemas.openxmlformats.org/officeDocument/2006/relationships/image" Target="../media/image41.jpe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1.png"/><Relationship Id="rId16" Type="http://schemas.openxmlformats.org/officeDocument/2006/relationships/image" Target="../media/image15.sv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24" Type="http://schemas.openxmlformats.org/officeDocument/2006/relationships/image" Target="../media/image23.sv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10" Type="http://schemas.openxmlformats.org/officeDocument/2006/relationships/image" Target="../media/image9.svg"/><Relationship Id="rId19" Type="http://schemas.openxmlformats.org/officeDocument/2006/relationships/image" Target="../media/image18.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 Id="rId22" Type="http://schemas.openxmlformats.org/officeDocument/2006/relationships/image" Target="../media/image21.svg"/></Relationships>
</file>

<file path=ppt/slides/_rels/slide25.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18" Type="http://schemas.openxmlformats.org/officeDocument/2006/relationships/image" Target="../media/image17.sv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1.png"/><Relationship Id="rId16" Type="http://schemas.openxmlformats.org/officeDocument/2006/relationships/image" Target="../media/image15.sv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24" Type="http://schemas.openxmlformats.org/officeDocument/2006/relationships/image" Target="../media/image23.sv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10" Type="http://schemas.openxmlformats.org/officeDocument/2006/relationships/image" Target="../media/image9.svg"/><Relationship Id="rId19" Type="http://schemas.openxmlformats.org/officeDocument/2006/relationships/image" Target="../media/image18.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 Id="rId22" Type="http://schemas.openxmlformats.org/officeDocument/2006/relationships/image" Target="../media/image21.svg"/></Relationships>
</file>

<file path=ppt/slides/_rels/slide26.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18" Type="http://schemas.openxmlformats.org/officeDocument/2006/relationships/image" Target="../media/image17.svg"/><Relationship Id="rId26" Type="http://schemas.openxmlformats.org/officeDocument/2006/relationships/image" Target="../media/image42.pn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1.png"/><Relationship Id="rId16" Type="http://schemas.openxmlformats.org/officeDocument/2006/relationships/image" Target="../media/image15.sv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24" Type="http://schemas.openxmlformats.org/officeDocument/2006/relationships/image" Target="../media/image23.sv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10" Type="http://schemas.openxmlformats.org/officeDocument/2006/relationships/image" Target="../media/image9.svg"/><Relationship Id="rId19" Type="http://schemas.openxmlformats.org/officeDocument/2006/relationships/image" Target="../media/image18.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 Id="rId22" Type="http://schemas.openxmlformats.org/officeDocument/2006/relationships/image" Target="../media/image21.svg"/></Relationships>
</file>

<file path=ppt/slides/_rels/slide27.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18" Type="http://schemas.openxmlformats.org/officeDocument/2006/relationships/image" Target="../media/image17.sv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1.png"/><Relationship Id="rId16" Type="http://schemas.openxmlformats.org/officeDocument/2006/relationships/image" Target="../media/image15.sv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24" Type="http://schemas.openxmlformats.org/officeDocument/2006/relationships/image" Target="../media/image23.sv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10" Type="http://schemas.openxmlformats.org/officeDocument/2006/relationships/image" Target="../media/image9.svg"/><Relationship Id="rId19" Type="http://schemas.openxmlformats.org/officeDocument/2006/relationships/image" Target="../media/image18.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 Id="rId22" Type="http://schemas.openxmlformats.org/officeDocument/2006/relationships/image" Target="../media/image21.svg"/></Relationships>
</file>

<file path=ppt/slides/_rels/slide28.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18" Type="http://schemas.openxmlformats.org/officeDocument/2006/relationships/image" Target="../media/image17.svg"/><Relationship Id="rId26" Type="http://schemas.openxmlformats.org/officeDocument/2006/relationships/image" Target="../media/image43.pn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1.png"/><Relationship Id="rId16" Type="http://schemas.openxmlformats.org/officeDocument/2006/relationships/image" Target="../media/image15.sv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24" Type="http://schemas.openxmlformats.org/officeDocument/2006/relationships/image" Target="../media/image23.sv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10" Type="http://schemas.openxmlformats.org/officeDocument/2006/relationships/image" Target="../media/image9.svg"/><Relationship Id="rId19" Type="http://schemas.openxmlformats.org/officeDocument/2006/relationships/image" Target="../media/image18.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 Id="rId22" Type="http://schemas.openxmlformats.org/officeDocument/2006/relationships/image" Target="../media/image21.svg"/></Relationships>
</file>

<file path=ppt/slides/_rels/slide29.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18" Type="http://schemas.openxmlformats.org/officeDocument/2006/relationships/image" Target="../media/image17.sv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1.png"/><Relationship Id="rId16" Type="http://schemas.openxmlformats.org/officeDocument/2006/relationships/image" Target="../media/image15.sv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24" Type="http://schemas.openxmlformats.org/officeDocument/2006/relationships/image" Target="../media/image23.sv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10" Type="http://schemas.openxmlformats.org/officeDocument/2006/relationships/image" Target="../media/image9.svg"/><Relationship Id="rId19" Type="http://schemas.openxmlformats.org/officeDocument/2006/relationships/image" Target="../media/image18.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 Id="rId22" Type="http://schemas.openxmlformats.org/officeDocument/2006/relationships/image" Target="../media/image21.svg"/></Relationships>
</file>

<file path=ppt/slides/_rels/slide3.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10.png"/><Relationship Id="rId18" Type="http://schemas.openxmlformats.org/officeDocument/2006/relationships/image" Target="../media/image15.svg"/><Relationship Id="rId26" Type="http://schemas.openxmlformats.org/officeDocument/2006/relationships/image" Target="../media/image23.svg"/><Relationship Id="rId3" Type="http://schemas.openxmlformats.org/officeDocument/2006/relationships/image" Target="../media/image25.png"/><Relationship Id="rId21" Type="http://schemas.openxmlformats.org/officeDocument/2006/relationships/image" Target="../media/image18.png"/><Relationship Id="rId7" Type="http://schemas.openxmlformats.org/officeDocument/2006/relationships/image" Target="../media/image4.png"/><Relationship Id="rId12" Type="http://schemas.openxmlformats.org/officeDocument/2006/relationships/image" Target="../media/image9.svg"/><Relationship Id="rId17" Type="http://schemas.openxmlformats.org/officeDocument/2006/relationships/image" Target="../media/image14.png"/><Relationship Id="rId25" Type="http://schemas.openxmlformats.org/officeDocument/2006/relationships/image" Target="../media/image22.png"/><Relationship Id="rId2" Type="http://schemas.openxmlformats.org/officeDocument/2006/relationships/image" Target="../media/image1.png"/><Relationship Id="rId16" Type="http://schemas.openxmlformats.org/officeDocument/2006/relationships/image" Target="../media/image13.svg"/><Relationship Id="rId20" Type="http://schemas.openxmlformats.org/officeDocument/2006/relationships/image" Target="../media/image17.svg"/><Relationship Id="rId1" Type="http://schemas.openxmlformats.org/officeDocument/2006/relationships/slideLayout" Target="../slideLayouts/slideLayout7.xml"/><Relationship Id="rId6" Type="http://schemas.openxmlformats.org/officeDocument/2006/relationships/image" Target="../media/image3.svg"/><Relationship Id="rId11" Type="http://schemas.openxmlformats.org/officeDocument/2006/relationships/image" Target="../media/image8.png"/><Relationship Id="rId24" Type="http://schemas.openxmlformats.org/officeDocument/2006/relationships/image" Target="../media/image21.svg"/><Relationship Id="rId5" Type="http://schemas.openxmlformats.org/officeDocument/2006/relationships/image" Target="../media/image2.png"/><Relationship Id="rId15" Type="http://schemas.openxmlformats.org/officeDocument/2006/relationships/image" Target="../media/image12.png"/><Relationship Id="rId23" Type="http://schemas.openxmlformats.org/officeDocument/2006/relationships/image" Target="../media/image20.png"/><Relationship Id="rId10" Type="http://schemas.openxmlformats.org/officeDocument/2006/relationships/image" Target="../media/image7.svg"/><Relationship Id="rId19" Type="http://schemas.openxmlformats.org/officeDocument/2006/relationships/image" Target="../media/image16.png"/><Relationship Id="rId4" Type="http://schemas.openxmlformats.org/officeDocument/2006/relationships/image" Target="../media/image26.svg"/><Relationship Id="rId9" Type="http://schemas.openxmlformats.org/officeDocument/2006/relationships/image" Target="../media/image6.png"/><Relationship Id="rId14" Type="http://schemas.openxmlformats.org/officeDocument/2006/relationships/image" Target="../media/image11.svg"/><Relationship Id="rId22" Type="http://schemas.openxmlformats.org/officeDocument/2006/relationships/image" Target="../media/image19.svg"/><Relationship Id="rId27" Type="http://schemas.openxmlformats.org/officeDocument/2006/relationships/image" Target="../media/image24.png"/></Relationships>
</file>

<file path=ppt/slides/_rels/slide30.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18" Type="http://schemas.openxmlformats.org/officeDocument/2006/relationships/image" Target="../media/image17.svg"/><Relationship Id="rId26" Type="http://schemas.openxmlformats.org/officeDocument/2006/relationships/oleObject" Target="../embeddings/oleObject3.bin"/><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1.png"/><Relationship Id="rId16" Type="http://schemas.openxmlformats.org/officeDocument/2006/relationships/image" Target="../media/image15.sv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24" Type="http://schemas.openxmlformats.org/officeDocument/2006/relationships/image" Target="../media/image23.sv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10" Type="http://schemas.openxmlformats.org/officeDocument/2006/relationships/image" Target="../media/image9.svg"/><Relationship Id="rId19" Type="http://schemas.openxmlformats.org/officeDocument/2006/relationships/image" Target="../media/image18.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 Id="rId22" Type="http://schemas.openxmlformats.org/officeDocument/2006/relationships/image" Target="../media/image21.svg"/><Relationship Id="rId27" Type="http://schemas.openxmlformats.org/officeDocument/2006/relationships/image" Target="../media/image44.png"/></Relationships>
</file>

<file path=ppt/slides/_rels/slide3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18" Type="http://schemas.openxmlformats.org/officeDocument/2006/relationships/image" Target="../media/image17.sv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1.png"/><Relationship Id="rId16" Type="http://schemas.openxmlformats.org/officeDocument/2006/relationships/image" Target="../media/image15.sv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24" Type="http://schemas.openxmlformats.org/officeDocument/2006/relationships/image" Target="../media/image23.sv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10" Type="http://schemas.openxmlformats.org/officeDocument/2006/relationships/image" Target="../media/image9.svg"/><Relationship Id="rId19" Type="http://schemas.openxmlformats.org/officeDocument/2006/relationships/image" Target="../media/image18.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 Id="rId22" Type="http://schemas.openxmlformats.org/officeDocument/2006/relationships/image" Target="../media/image21.svg"/></Relationships>
</file>

<file path=ppt/slides/_rels/slide32.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18" Type="http://schemas.openxmlformats.org/officeDocument/2006/relationships/image" Target="../media/image17.sv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1.png"/><Relationship Id="rId16" Type="http://schemas.openxmlformats.org/officeDocument/2006/relationships/image" Target="../media/image15.sv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24" Type="http://schemas.openxmlformats.org/officeDocument/2006/relationships/image" Target="../media/image23.sv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10" Type="http://schemas.openxmlformats.org/officeDocument/2006/relationships/image" Target="../media/image9.svg"/><Relationship Id="rId19" Type="http://schemas.openxmlformats.org/officeDocument/2006/relationships/image" Target="../media/image18.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 Id="rId22" Type="http://schemas.openxmlformats.org/officeDocument/2006/relationships/image" Target="../media/image21.svg"/></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18" Type="http://schemas.openxmlformats.org/officeDocument/2006/relationships/image" Target="../media/image17.sv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1.png"/><Relationship Id="rId16" Type="http://schemas.openxmlformats.org/officeDocument/2006/relationships/image" Target="../media/image15.sv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24" Type="http://schemas.openxmlformats.org/officeDocument/2006/relationships/image" Target="../media/image23.sv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10" Type="http://schemas.openxmlformats.org/officeDocument/2006/relationships/image" Target="../media/image9.svg"/><Relationship Id="rId19" Type="http://schemas.openxmlformats.org/officeDocument/2006/relationships/image" Target="../media/image18.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 Id="rId22" Type="http://schemas.openxmlformats.org/officeDocument/2006/relationships/image" Target="../media/image21.svg"/></Relationships>
</file>

<file path=ppt/slides/_rels/slide4.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10.png"/><Relationship Id="rId18" Type="http://schemas.openxmlformats.org/officeDocument/2006/relationships/image" Target="../media/image15.svg"/><Relationship Id="rId26" Type="http://schemas.openxmlformats.org/officeDocument/2006/relationships/image" Target="../media/image23.svg"/><Relationship Id="rId3" Type="http://schemas.openxmlformats.org/officeDocument/2006/relationships/image" Target="../media/image25.png"/><Relationship Id="rId21" Type="http://schemas.openxmlformats.org/officeDocument/2006/relationships/image" Target="../media/image18.png"/><Relationship Id="rId7" Type="http://schemas.openxmlformats.org/officeDocument/2006/relationships/image" Target="../media/image4.png"/><Relationship Id="rId12" Type="http://schemas.openxmlformats.org/officeDocument/2006/relationships/image" Target="../media/image9.svg"/><Relationship Id="rId17" Type="http://schemas.openxmlformats.org/officeDocument/2006/relationships/image" Target="../media/image14.png"/><Relationship Id="rId25" Type="http://schemas.openxmlformats.org/officeDocument/2006/relationships/image" Target="../media/image22.png"/><Relationship Id="rId2" Type="http://schemas.openxmlformats.org/officeDocument/2006/relationships/image" Target="../media/image1.png"/><Relationship Id="rId16" Type="http://schemas.openxmlformats.org/officeDocument/2006/relationships/image" Target="../media/image13.svg"/><Relationship Id="rId20" Type="http://schemas.openxmlformats.org/officeDocument/2006/relationships/image" Target="../media/image17.svg"/><Relationship Id="rId1" Type="http://schemas.openxmlformats.org/officeDocument/2006/relationships/slideLayout" Target="../slideLayouts/slideLayout7.xml"/><Relationship Id="rId6" Type="http://schemas.openxmlformats.org/officeDocument/2006/relationships/image" Target="../media/image3.svg"/><Relationship Id="rId11" Type="http://schemas.openxmlformats.org/officeDocument/2006/relationships/image" Target="../media/image8.png"/><Relationship Id="rId24" Type="http://schemas.openxmlformats.org/officeDocument/2006/relationships/image" Target="../media/image21.svg"/><Relationship Id="rId5" Type="http://schemas.openxmlformats.org/officeDocument/2006/relationships/image" Target="../media/image2.png"/><Relationship Id="rId15" Type="http://schemas.openxmlformats.org/officeDocument/2006/relationships/image" Target="../media/image12.png"/><Relationship Id="rId23" Type="http://schemas.openxmlformats.org/officeDocument/2006/relationships/image" Target="../media/image20.png"/><Relationship Id="rId28" Type="http://schemas.openxmlformats.org/officeDocument/2006/relationships/image" Target="../media/image29.png"/><Relationship Id="rId10" Type="http://schemas.openxmlformats.org/officeDocument/2006/relationships/image" Target="../media/image7.svg"/><Relationship Id="rId19" Type="http://schemas.openxmlformats.org/officeDocument/2006/relationships/image" Target="../media/image16.png"/><Relationship Id="rId4" Type="http://schemas.openxmlformats.org/officeDocument/2006/relationships/image" Target="../media/image26.svg"/><Relationship Id="rId9" Type="http://schemas.openxmlformats.org/officeDocument/2006/relationships/image" Target="../media/image6.png"/><Relationship Id="rId14" Type="http://schemas.openxmlformats.org/officeDocument/2006/relationships/image" Target="../media/image11.svg"/><Relationship Id="rId22" Type="http://schemas.openxmlformats.org/officeDocument/2006/relationships/image" Target="../media/image19.svg"/><Relationship Id="rId27"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10.png"/><Relationship Id="rId18" Type="http://schemas.openxmlformats.org/officeDocument/2006/relationships/image" Target="../media/image15.svg"/><Relationship Id="rId26" Type="http://schemas.openxmlformats.org/officeDocument/2006/relationships/image" Target="../media/image23.svg"/><Relationship Id="rId3" Type="http://schemas.openxmlformats.org/officeDocument/2006/relationships/image" Target="../media/image25.png"/><Relationship Id="rId21" Type="http://schemas.openxmlformats.org/officeDocument/2006/relationships/image" Target="../media/image18.png"/><Relationship Id="rId7" Type="http://schemas.openxmlformats.org/officeDocument/2006/relationships/image" Target="../media/image4.png"/><Relationship Id="rId12" Type="http://schemas.openxmlformats.org/officeDocument/2006/relationships/image" Target="../media/image9.svg"/><Relationship Id="rId17" Type="http://schemas.openxmlformats.org/officeDocument/2006/relationships/image" Target="../media/image14.png"/><Relationship Id="rId25" Type="http://schemas.openxmlformats.org/officeDocument/2006/relationships/image" Target="../media/image22.png"/><Relationship Id="rId2" Type="http://schemas.openxmlformats.org/officeDocument/2006/relationships/image" Target="../media/image1.png"/><Relationship Id="rId16" Type="http://schemas.openxmlformats.org/officeDocument/2006/relationships/image" Target="../media/image13.svg"/><Relationship Id="rId20" Type="http://schemas.openxmlformats.org/officeDocument/2006/relationships/image" Target="../media/image17.svg"/><Relationship Id="rId1" Type="http://schemas.openxmlformats.org/officeDocument/2006/relationships/slideLayout" Target="../slideLayouts/slideLayout7.xml"/><Relationship Id="rId6" Type="http://schemas.openxmlformats.org/officeDocument/2006/relationships/image" Target="../media/image3.svg"/><Relationship Id="rId11" Type="http://schemas.openxmlformats.org/officeDocument/2006/relationships/image" Target="../media/image8.png"/><Relationship Id="rId24" Type="http://schemas.openxmlformats.org/officeDocument/2006/relationships/image" Target="../media/image21.svg"/><Relationship Id="rId5" Type="http://schemas.openxmlformats.org/officeDocument/2006/relationships/image" Target="../media/image2.png"/><Relationship Id="rId15" Type="http://schemas.openxmlformats.org/officeDocument/2006/relationships/image" Target="../media/image12.png"/><Relationship Id="rId23" Type="http://schemas.openxmlformats.org/officeDocument/2006/relationships/image" Target="../media/image20.png"/><Relationship Id="rId28" Type="http://schemas.openxmlformats.org/officeDocument/2006/relationships/image" Target="../media/image30.png"/><Relationship Id="rId10" Type="http://schemas.openxmlformats.org/officeDocument/2006/relationships/image" Target="../media/image7.svg"/><Relationship Id="rId19" Type="http://schemas.openxmlformats.org/officeDocument/2006/relationships/image" Target="../media/image16.png"/><Relationship Id="rId4" Type="http://schemas.openxmlformats.org/officeDocument/2006/relationships/image" Target="../media/image26.svg"/><Relationship Id="rId9" Type="http://schemas.openxmlformats.org/officeDocument/2006/relationships/image" Target="../media/image6.png"/><Relationship Id="rId14" Type="http://schemas.openxmlformats.org/officeDocument/2006/relationships/image" Target="../media/image11.svg"/><Relationship Id="rId22" Type="http://schemas.openxmlformats.org/officeDocument/2006/relationships/image" Target="../media/image19.svg"/><Relationship Id="rId27"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18" Type="http://schemas.openxmlformats.org/officeDocument/2006/relationships/image" Target="../media/image17.svg"/><Relationship Id="rId26" Type="http://schemas.openxmlformats.org/officeDocument/2006/relationships/image" Target="../media/image25.pn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1.png"/><Relationship Id="rId16" Type="http://schemas.openxmlformats.org/officeDocument/2006/relationships/image" Target="../media/image15.sv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24" Type="http://schemas.openxmlformats.org/officeDocument/2006/relationships/image" Target="../media/image23.sv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10" Type="http://schemas.openxmlformats.org/officeDocument/2006/relationships/image" Target="../media/image9.svg"/><Relationship Id="rId19" Type="http://schemas.openxmlformats.org/officeDocument/2006/relationships/image" Target="../media/image18.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 Id="rId22" Type="http://schemas.openxmlformats.org/officeDocument/2006/relationships/image" Target="../media/image21.svg"/><Relationship Id="rId27" Type="http://schemas.openxmlformats.org/officeDocument/2006/relationships/image" Target="../media/image26.svg"/></Relationships>
</file>

<file path=ppt/slides/_rels/slide7.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18" Type="http://schemas.openxmlformats.org/officeDocument/2006/relationships/image" Target="../media/image17.svg"/><Relationship Id="rId26" Type="http://schemas.openxmlformats.org/officeDocument/2006/relationships/image" Target="../media/image31.pn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1.png"/><Relationship Id="rId16" Type="http://schemas.openxmlformats.org/officeDocument/2006/relationships/image" Target="../media/image15.sv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24" Type="http://schemas.openxmlformats.org/officeDocument/2006/relationships/image" Target="../media/image23.sv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10" Type="http://schemas.openxmlformats.org/officeDocument/2006/relationships/image" Target="../media/image9.svg"/><Relationship Id="rId19" Type="http://schemas.openxmlformats.org/officeDocument/2006/relationships/image" Target="../media/image18.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 Id="rId22" Type="http://schemas.openxmlformats.org/officeDocument/2006/relationships/image" Target="../media/image21.svg"/></Relationships>
</file>

<file path=ppt/slides/_rels/slide8.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18" Type="http://schemas.openxmlformats.org/officeDocument/2006/relationships/image" Target="../media/image17.svg"/><Relationship Id="rId26" Type="http://schemas.openxmlformats.org/officeDocument/2006/relationships/image" Target="../media/image32.pn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1.png"/><Relationship Id="rId16" Type="http://schemas.openxmlformats.org/officeDocument/2006/relationships/image" Target="../media/image15.sv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24" Type="http://schemas.openxmlformats.org/officeDocument/2006/relationships/image" Target="../media/image23.sv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10" Type="http://schemas.openxmlformats.org/officeDocument/2006/relationships/image" Target="../media/image9.svg"/><Relationship Id="rId19" Type="http://schemas.openxmlformats.org/officeDocument/2006/relationships/image" Target="../media/image18.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 Id="rId22" Type="http://schemas.openxmlformats.org/officeDocument/2006/relationships/image" Target="../media/image21.svg"/></Relationships>
</file>

<file path=ppt/slides/_rels/slide9.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18" Type="http://schemas.openxmlformats.org/officeDocument/2006/relationships/image" Target="../media/image17.svg"/><Relationship Id="rId26" Type="http://schemas.openxmlformats.org/officeDocument/2006/relationships/image" Target="../media/image25.pn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1.png"/><Relationship Id="rId16" Type="http://schemas.openxmlformats.org/officeDocument/2006/relationships/image" Target="../media/image15.sv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24" Type="http://schemas.openxmlformats.org/officeDocument/2006/relationships/image" Target="../media/image23.sv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10" Type="http://schemas.openxmlformats.org/officeDocument/2006/relationships/image" Target="../media/image9.svg"/><Relationship Id="rId19" Type="http://schemas.openxmlformats.org/officeDocument/2006/relationships/image" Target="../media/image18.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 Id="rId22" Type="http://schemas.openxmlformats.org/officeDocument/2006/relationships/image" Target="../media/image21.svg"/><Relationship Id="rId27" Type="http://schemas.openxmlformats.org/officeDocument/2006/relationships/image" Target="../media/image26.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6E1E2D"/>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546" b="-44231"/>
            </a:stretch>
          </a:blipFill>
        </p:spPr>
      </p:sp>
      <p:grpSp>
        <p:nvGrpSpPr>
          <p:cNvPr id="3" name="Group 3"/>
          <p:cNvGrpSpPr/>
          <p:nvPr/>
        </p:nvGrpSpPr>
        <p:grpSpPr>
          <a:xfrm>
            <a:off x="0" y="-3810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680021">
                <a:alpha val="66667"/>
              </a:srgbClr>
            </a:solidFill>
          </p:spPr>
        </p:sp>
        <p:sp>
          <p:nvSpPr>
            <p:cNvPr id="5" name="TextBox 5"/>
            <p:cNvSpPr txBox="1"/>
            <p:nvPr/>
          </p:nvSpPr>
          <p:spPr>
            <a:xfrm>
              <a:off x="0" y="-47625"/>
              <a:ext cx="4816593" cy="2756958"/>
            </a:xfrm>
            <a:prstGeom prst="rect">
              <a:avLst/>
            </a:prstGeom>
          </p:spPr>
          <p:txBody>
            <a:bodyPr lIns="50800" tIns="50800" rIns="50800" bIns="50800" rtlCol="0" anchor="ctr"/>
            <a:lstStyle/>
            <a:p>
              <a:pPr algn="ctr">
                <a:lnSpc>
                  <a:spcPts val="2659"/>
                </a:lnSpc>
              </a:pPr>
              <a:endParaRPr/>
            </a:p>
          </p:txBody>
        </p:sp>
      </p:grpSp>
      <p:sp>
        <p:nvSpPr>
          <p:cNvPr id="6" name="AutoShape 6"/>
          <p:cNvSpPr/>
          <p:nvPr/>
        </p:nvSpPr>
        <p:spPr>
          <a:xfrm>
            <a:off x="3736896" y="7501721"/>
            <a:ext cx="10843046" cy="82567"/>
          </a:xfrm>
          <a:prstGeom prst="rect">
            <a:avLst/>
          </a:prstGeom>
          <a:solidFill>
            <a:srgbClr val="F2FAFF"/>
          </a:solidFill>
        </p:spPr>
      </p:sp>
      <p:sp>
        <p:nvSpPr>
          <p:cNvPr id="7" name="AutoShape 7"/>
          <p:cNvSpPr/>
          <p:nvPr/>
        </p:nvSpPr>
        <p:spPr>
          <a:xfrm>
            <a:off x="3736896" y="2762534"/>
            <a:ext cx="10843046" cy="82567"/>
          </a:xfrm>
          <a:prstGeom prst="rect">
            <a:avLst/>
          </a:prstGeom>
          <a:solidFill>
            <a:srgbClr val="F2FAFF"/>
          </a:solidFill>
        </p:spPr>
      </p:sp>
      <p:grpSp>
        <p:nvGrpSpPr>
          <p:cNvPr id="8" name="Group 8"/>
          <p:cNvGrpSpPr/>
          <p:nvPr/>
        </p:nvGrpSpPr>
        <p:grpSpPr>
          <a:xfrm>
            <a:off x="339255" y="426773"/>
            <a:ext cx="2677720" cy="907012"/>
            <a:chOff x="0" y="0"/>
            <a:chExt cx="3570294" cy="1209349"/>
          </a:xfrm>
        </p:grpSpPr>
        <p:sp>
          <p:nvSpPr>
            <p:cNvPr id="9" name="Freeform 9"/>
            <p:cNvSpPr/>
            <p:nvPr/>
          </p:nvSpPr>
          <p:spPr>
            <a:xfrm>
              <a:off x="0" y="36650"/>
              <a:ext cx="412932" cy="751026"/>
            </a:xfrm>
            <a:custGeom>
              <a:avLst/>
              <a:gdLst/>
              <a:ahLst/>
              <a:cxnLst/>
              <a:rect l="l" t="t" r="r" b="b"/>
              <a:pathLst>
                <a:path w="412932" h="751026">
                  <a:moveTo>
                    <a:pt x="0" y="0"/>
                  </a:moveTo>
                  <a:lnTo>
                    <a:pt x="412932" y="0"/>
                  </a:lnTo>
                  <a:lnTo>
                    <a:pt x="412932" y="751026"/>
                  </a:lnTo>
                  <a:lnTo>
                    <a:pt x="0" y="7510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Freeform 10"/>
            <p:cNvSpPr/>
            <p:nvPr/>
          </p:nvSpPr>
          <p:spPr>
            <a:xfrm>
              <a:off x="600041" y="83114"/>
              <a:ext cx="271302" cy="657768"/>
            </a:xfrm>
            <a:custGeom>
              <a:avLst/>
              <a:gdLst/>
              <a:ahLst/>
              <a:cxnLst/>
              <a:rect l="l" t="t" r="r" b="b"/>
              <a:pathLst>
                <a:path w="271302" h="657768">
                  <a:moveTo>
                    <a:pt x="0" y="0"/>
                  </a:moveTo>
                  <a:lnTo>
                    <a:pt x="271302" y="0"/>
                  </a:lnTo>
                  <a:lnTo>
                    <a:pt x="271302" y="657768"/>
                  </a:lnTo>
                  <a:lnTo>
                    <a:pt x="0" y="6577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Freeform 11"/>
            <p:cNvSpPr/>
            <p:nvPr/>
          </p:nvSpPr>
          <p:spPr>
            <a:xfrm>
              <a:off x="629758" y="981206"/>
              <a:ext cx="256106" cy="226538"/>
            </a:xfrm>
            <a:custGeom>
              <a:avLst/>
              <a:gdLst/>
              <a:ahLst/>
              <a:cxnLst/>
              <a:rect l="l" t="t" r="r" b="b"/>
              <a:pathLst>
                <a:path w="256106" h="226538">
                  <a:moveTo>
                    <a:pt x="0" y="0"/>
                  </a:moveTo>
                  <a:lnTo>
                    <a:pt x="256106" y="0"/>
                  </a:lnTo>
                  <a:lnTo>
                    <a:pt x="256106" y="226538"/>
                  </a:lnTo>
                  <a:lnTo>
                    <a:pt x="0" y="22653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2" name="Freeform 12"/>
            <p:cNvSpPr/>
            <p:nvPr/>
          </p:nvSpPr>
          <p:spPr>
            <a:xfrm>
              <a:off x="1127335" y="980397"/>
              <a:ext cx="139566" cy="228278"/>
            </a:xfrm>
            <a:custGeom>
              <a:avLst/>
              <a:gdLst/>
              <a:ahLst/>
              <a:cxnLst/>
              <a:rect l="l" t="t" r="r" b="b"/>
              <a:pathLst>
                <a:path w="139566" h="228278">
                  <a:moveTo>
                    <a:pt x="0" y="0"/>
                  </a:moveTo>
                  <a:lnTo>
                    <a:pt x="139566" y="0"/>
                  </a:lnTo>
                  <a:lnTo>
                    <a:pt x="139566" y="228278"/>
                  </a:lnTo>
                  <a:lnTo>
                    <a:pt x="0" y="22827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3" name="Freeform 13"/>
            <p:cNvSpPr/>
            <p:nvPr/>
          </p:nvSpPr>
          <p:spPr>
            <a:xfrm>
              <a:off x="1059801" y="37702"/>
              <a:ext cx="411185" cy="750082"/>
            </a:xfrm>
            <a:custGeom>
              <a:avLst/>
              <a:gdLst/>
              <a:ahLst/>
              <a:cxnLst/>
              <a:rect l="l" t="t" r="r" b="b"/>
              <a:pathLst>
                <a:path w="411185" h="750082">
                  <a:moveTo>
                    <a:pt x="0" y="0"/>
                  </a:moveTo>
                  <a:lnTo>
                    <a:pt x="411185" y="0"/>
                  </a:lnTo>
                  <a:lnTo>
                    <a:pt x="411185" y="750082"/>
                  </a:lnTo>
                  <a:lnTo>
                    <a:pt x="0" y="75008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4" name="Freeform 14"/>
            <p:cNvSpPr/>
            <p:nvPr/>
          </p:nvSpPr>
          <p:spPr>
            <a:xfrm>
              <a:off x="1505276" y="981145"/>
              <a:ext cx="200598" cy="228204"/>
            </a:xfrm>
            <a:custGeom>
              <a:avLst/>
              <a:gdLst/>
              <a:ahLst/>
              <a:cxnLst/>
              <a:rect l="l" t="t" r="r" b="b"/>
              <a:pathLst>
                <a:path w="200598" h="228204">
                  <a:moveTo>
                    <a:pt x="0" y="0"/>
                  </a:moveTo>
                  <a:lnTo>
                    <a:pt x="200598" y="0"/>
                  </a:lnTo>
                  <a:lnTo>
                    <a:pt x="200598" y="228204"/>
                  </a:lnTo>
                  <a:lnTo>
                    <a:pt x="0" y="22820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5" name="Freeform 15"/>
            <p:cNvSpPr/>
            <p:nvPr/>
          </p:nvSpPr>
          <p:spPr>
            <a:xfrm>
              <a:off x="1659626" y="82986"/>
              <a:ext cx="322986" cy="657998"/>
            </a:xfrm>
            <a:custGeom>
              <a:avLst/>
              <a:gdLst/>
              <a:ahLst/>
              <a:cxnLst/>
              <a:rect l="l" t="t" r="r" b="b"/>
              <a:pathLst>
                <a:path w="322986" h="657998">
                  <a:moveTo>
                    <a:pt x="0" y="0"/>
                  </a:moveTo>
                  <a:lnTo>
                    <a:pt x="322986" y="0"/>
                  </a:lnTo>
                  <a:lnTo>
                    <a:pt x="322986" y="657997"/>
                  </a:lnTo>
                  <a:lnTo>
                    <a:pt x="0" y="65799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6" name="Freeform 16"/>
            <p:cNvSpPr/>
            <p:nvPr/>
          </p:nvSpPr>
          <p:spPr>
            <a:xfrm>
              <a:off x="1928662" y="981914"/>
              <a:ext cx="202676" cy="225729"/>
            </a:xfrm>
            <a:custGeom>
              <a:avLst/>
              <a:gdLst/>
              <a:ahLst/>
              <a:cxnLst/>
              <a:rect l="l" t="t" r="r" b="b"/>
              <a:pathLst>
                <a:path w="202676" h="225729">
                  <a:moveTo>
                    <a:pt x="0" y="0"/>
                  </a:moveTo>
                  <a:lnTo>
                    <a:pt x="202676" y="0"/>
                  </a:lnTo>
                  <a:lnTo>
                    <a:pt x="202676" y="225729"/>
                  </a:lnTo>
                  <a:lnTo>
                    <a:pt x="0" y="22572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7" name="Freeform 17"/>
            <p:cNvSpPr/>
            <p:nvPr/>
          </p:nvSpPr>
          <p:spPr>
            <a:xfrm>
              <a:off x="2347678" y="982953"/>
              <a:ext cx="222970" cy="223948"/>
            </a:xfrm>
            <a:custGeom>
              <a:avLst/>
              <a:gdLst/>
              <a:ahLst/>
              <a:cxnLst/>
              <a:rect l="l" t="t" r="r" b="b"/>
              <a:pathLst>
                <a:path w="222970" h="223948">
                  <a:moveTo>
                    <a:pt x="0" y="0"/>
                  </a:moveTo>
                  <a:lnTo>
                    <a:pt x="222970" y="0"/>
                  </a:lnTo>
                  <a:lnTo>
                    <a:pt x="222970" y="223948"/>
                  </a:lnTo>
                  <a:lnTo>
                    <a:pt x="0" y="22394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8" name="Freeform 18"/>
            <p:cNvSpPr/>
            <p:nvPr/>
          </p:nvSpPr>
          <p:spPr>
            <a:xfrm>
              <a:off x="2038161" y="37884"/>
              <a:ext cx="912856" cy="773546"/>
            </a:xfrm>
            <a:custGeom>
              <a:avLst/>
              <a:gdLst/>
              <a:ahLst/>
              <a:cxnLst/>
              <a:rect l="l" t="t" r="r" b="b"/>
              <a:pathLst>
                <a:path w="912856" h="773546">
                  <a:moveTo>
                    <a:pt x="0" y="0"/>
                  </a:moveTo>
                  <a:lnTo>
                    <a:pt x="912856" y="0"/>
                  </a:lnTo>
                  <a:lnTo>
                    <a:pt x="912856" y="773547"/>
                  </a:lnTo>
                  <a:lnTo>
                    <a:pt x="0" y="773547"/>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9" name="Freeform 19"/>
            <p:cNvSpPr/>
            <p:nvPr/>
          </p:nvSpPr>
          <p:spPr>
            <a:xfrm>
              <a:off x="2969855" y="0"/>
              <a:ext cx="600439" cy="891179"/>
            </a:xfrm>
            <a:custGeom>
              <a:avLst/>
              <a:gdLst/>
              <a:ahLst/>
              <a:cxnLst/>
              <a:rect l="l" t="t" r="r" b="b"/>
              <a:pathLst>
                <a:path w="600439" h="891179">
                  <a:moveTo>
                    <a:pt x="0" y="0"/>
                  </a:moveTo>
                  <a:lnTo>
                    <a:pt x="600439" y="0"/>
                  </a:lnTo>
                  <a:lnTo>
                    <a:pt x="600439" y="891179"/>
                  </a:lnTo>
                  <a:lnTo>
                    <a:pt x="0" y="891179"/>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grpSp>
      <p:sp>
        <p:nvSpPr>
          <p:cNvPr id="20" name="Freeform 20"/>
          <p:cNvSpPr/>
          <p:nvPr/>
        </p:nvSpPr>
        <p:spPr>
          <a:xfrm>
            <a:off x="15433884" y="426773"/>
            <a:ext cx="2617369" cy="601927"/>
          </a:xfrm>
          <a:custGeom>
            <a:avLst/>
            <a:gdLst/>
            <a:ahLst/>
            <a:cxnLst/>
            <a:rect l="l" t="t" r="r" b="b"/>
            <a:pathLst>
              <a:path w="2617369" h="601927">
                <a:moveTo>
                  <a:pt x="0" y="0"/>
                </a:moveTo>
                <a:lnTo>
                  <a:pt x="2617369" y="0"/>
                </a:lnTo>
                <a:lnTo>
                  <a:pt x="2617369" y="601927"/>
                </a:lnTo>
                <a:lnTo>
                  <a:pt x="0" y="601927"/>
                </a:lnTo>
                <a:lnTo>
                  <a:pt x="0" y="0"/>
                </a:lnTo>
                <a:close/>
              </a:path>
            </a:pathLst>
          </a:custGeom>
          <a:blipFill>
            <a:blip r:embed="rId25"/>
            <a:stretch>
              <a:fillRect/>
            </a:stretch>
          </a:blipFill>
        </p:spPr>
      </p:sp>
      <p:grpSp>
        <p:nvGrpSpPr>
          <p:cNvPr id="21" name="Group 21"/>
          <p:cNvGrpSpPr/>
          <p:nvPr/>
        </p:nvGrpSpPr>
        <p:grpSpPr>
          <a:xfrm rot="-4973104">
            <a:off x="15939417" y="8885834"/>
            <a:ext cx="3086100" cy="3086100"/>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F7F7"/>
            </a:solidFill>
          </p:spPr>
        </p:sp>
        <p:sp>
          <p:nvSpPr>
            <p:cNvPr id="23" name="TextBox 23"/>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24" name="Group 24"/>
          <p:cNvGrpSpPr/>
          <p:nvPr/>
        </p:nvGrpSpPr>
        <p:grpSpPr>
          <a:xfrm rot="-4973104">
            <a:off x="16043095" y="9034889"/>
            <a:ext cx="3086100" cy="3086100"/>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80021"/>
            </a:solidFill>
          </p:spPr>
        </p:sp>
        <p:sp>
          <p:nvSpPr>
            <p:cNvPr id="26" name="TextBox 26"/>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27" name="Group 27"/>
          <p:cNvGrpSpPr/>
          <p:nvPr/>
        </p:nvGrpSpPr>
        <p:grpSpPr>
          <a:xfrm rot="-4973104">
            <a:off x="16184760" y="9188685"/>
            <a:ext cx="3086100" cy="3086100"/>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4A373"/>
            </a:solidFill>
          </p:spPr>
        </p:sp>
        <p:sp>
          <p:nvSpPr>
            <p:cNvPr id="29" name="TextBox 29"/>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30" name="Group 30"/>
          <p:cNvGrpSpPr/>
          <p:nvPr/>
        </p:nvGrpSpPr>
        <p:grpSpPr>
          <a:xfrm>
            <a:off x="-1407985" y="8463822"/>
            <a:ext cx="3086100" cy="3086100"/>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F7F7"/>
            </a:solidFill>
          </p:spPr>
        </p:sp>
        <p:sp>
          <p:nvSpPr>
            <p:cNvPr id="32" name="TextBox 32"/>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33" name="Group 33"/>
          <p:cNvGrpSpPr/>
          <p:nvPr/>
        </p:nvGrpSpPr>
        <p:grpSpPr>
          <a:xfrm>
            <a:off x="-1543050" y="8585164"/>
            <a:ext cx="3086100" cy="3086100"/>
            <a:chOff x="0" y="0"/>
            <a:chExt cx="812800" cy="812800"/>
          </a:xfrm>
        </p:grpSpPr>
        <p:sp>
          <p:nvSpPr>
            <p:cNvPr id="34" name="Freeform 3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80021"/>
            </a:solidFill>
          </p:spPr>
        </p:sp>
        <p:sp>
          <p:nvSpPr>
            <p:cNvPr id="35" name="TextBox 35"/>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36" name="Group 36"/>
          <p:cNvGrpSpPr/>
          <p:nvPr/>
        </p:nvGrpSpPr>
        <p:grpSpPr>
          <a:xfrm>
            <a:off x="-1678115" y="8744787"/>
            <a:ext cx="3086100" cy="3086100"/>
            <a:chOff x="0" y="0"/>
            <a:chExt cx="812800" cy="812800"/>
          </a:xfrm>
        </p:grpSpPr>
        <p:sp>
          <p:nvSpPr>
            <p:cNvPr id="37" name="Freeform 3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4A373"/>
            </a:solidFill>
          </p:spPr>
        </p:sp>
        <p:sp>
          <p:nvSpPr>
            <p:cNvPr id="38" name="TextBox 38"/>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sp>
        <p:nvSpPr>
          <p:cNvPr id="39" name="Freeform 39"/>
          <p:cNvSpPr/>
          <p:nvPr/>
        </p:nvSpPr>
        <p:spPr>
          <a:xfrm rot="-5400000">
            <a:off x="6025274" y="4450279"/>
            <a:ext cx="624367" cy="702253"/>
          </a:xfrm>
          <a:custGeom>
            <a:avLst/>
            <a:gdLst/>
            <a:ahLst/>
            <a:cxnLst/>
            <a:rect l="l" t="t" r="r" b="b"/>
            <a:pathLst>
              <a:path w="624367" h="702253">
                <a:moveTo>
                  <a:pt x="0" y="0"/>
                </a:moveTo>
                <a:lnTo>
                  <a:pt x="624366" y="0"/>
                </a:lnTo>
                <a:lnTo>
                  <a:pt x="624366" y="702253"/>
                </a:lnTo>
                <a:lnTo>
                  <a:pt x="0" y="702253"/>
                </a:lnTo>
                <a:lnTo>
                  <a:pt x="0" y="0"/>
                </a:lnTo>
                <a:close/>
              </a:path>
            </a:pathLst>
          </a:custGeom>
          <a:blipFill>
            <a:blip r:embed="rId26">
              <a:alphaModFix amt="6000"/>
              <a:extLst>
                <a:ext uri="{96DAC541-7B7A-43D3-8B79-37D633B846F1}">
                  <asvg:svgBlip xmlns:asvg="http://schemas.microsoft.com/office/drawing/2016/SVG/main" r:embed="rId27"/>
                </a:ext>
              </a:extLst>
            </a:blip>
            <a:stretch>
              <a:fillRect/>
            </a:stretch>
          </a:blipFill>
        </p:spPr>
      </p:sp>
      <p:sp>
        <p:nvSpPr>
          <p:cNvPr id="40" name="TextBox 40"/>
          <p:cNvSpPr txBox="1"/>
          <p:nvPr/>
        </p:nvSpPr>
        <p:spPr>
          <a:xfrm>
            <a:off x="3556767" y="3335702"/>
            <a:ext cx="11203306" cy="3792513"/>
          </a:xfrm>
          <a:prstGeom prst="rect">
            <a:avLst/>
          </a:prstGeom>
        </p:spPr>
        <p:txBody>
          <a:bodyPr lIns="0" tIns="0" rIns="0" bIns="0" rtlCol="0" anchor="t">
            <a:spAutoFit/>
          </a:bodyPr>
          <a:lstStyle/>
          <a:p>
            <a:pPr algn="ctr">
              <a:lnSpc>
                <a:spcPts val="15384"/>
              </a:lnSpc>
            </a:pPr>
            <a:r>
              <a:rPr lang="en-US" sz="10000" dirty="0">
                <a:solidFill>
                  <a:srgbClr val="680021"/>
                </a:solidFill>
                <a:latin typeface="Anton"/>
                <a:ea typeface="Anton"/>
                <a:cs typeface="Anton"/>
                <a:sym typeface="Anton"/>
              </a:rPr>
              <a:t>METRO TURİZM</a:t>
            </a:r>
          </a:p>
          <a:p>
            <a:pPr algn="ctr">
              <a:lnSpc>
                <a:spcPts val="15384"/>
              </a:lnSpc>
            </a:pPr>
            <a:r>
              <a:rPr lang="en-US" sz="10000" dirty="0" err="1">
                <a:solidFill>
                  <a:srgbClr val="680021"/>
                </a:solidFill>
                <a:latin typeface="Anton"/>
                <a:ea typeface="Anton"/>
                <a:cs typeface="Anton"/>
                <a:sym typeface="Anton"/>
              </a:rPr>
              <a:t>Reklam</a:t>
            </a:r>
            <a:r>
              <a:rPr lang="en-US" sz="10000" dirty="0">
                <a:solidFill>
                  <a:srgbClr val="680021"/>
                </a:solidFill>
                <a:latin typeface="Anton"/>
                <a:ea typeface="Anton"/>
                <a:cs typeface="Anton"/>
                <a:sym typeface="Anton"/>
              </a:rPr>
              <a:t> </a:t>
            </a:r>
            <a:r>
              <a:rPr lang="en-US" sz="10000" dirty="0" err="1">
                <a:solidFill>
                  <a:srgbClr val="680021"/>
                </a:solidFill>
                <a:latin typeface="Anton"/>
                <a:ea typeface="Anton"/>
                <a:cs typeface="Anton"/>
                <a:sym typeface="Anton"/>
              </a:rPr>
              <a:t>Kampanyası</a:t>
            </a:r>
            <a:endParaRPr lang="en-US" sz="10000" dirty="0">
              <a:solidFill>
                <a:srgbClr val="680021"/>
              </a:solidFill>
              <a:latin typeface="Anton"/>
              <a:ea typeface="Anton"/>
              <a:cs typeface="Anton"/>
              <a:sym typeface="Anton"/>
            </a:endParaRPr>
          </a:p>
        </p:txBody>
      </p:sp>
      <p:sp>
        <p:nvSpPr>
          <p:cNvPr id="41" name="TextBox 41"/>
          <p:cNvSpPr txBox="1"/>
          <p:nvPr/>
        </p:nvSpPr>
        <p:spPr>
          <a:xfrm>
            <a:off x="3736896" y="3335702"/>
            <a:ext cx="11203306" cy="3792513"/>
          </a:xfrm>
          <a:prstGeom prst="rect">
            <a:avLst/>
          </a:prstGeom>
        </p:spPr>
        <p:txBody>
          <a:bodyPr lIns="0" tIns="0" rIns="0" bIns="0" rtlCol="0" anchor="t">
            <a:spAutoFit/>
          </a:bodyPr>
          <a:lstStyle/>
          <a:p>
            <a:pPr algn="ctr">
              <a:lnSpc>
                <a:spcPts val="15384"/>
              </a:lnSpc>
            </a:pPr>
            <a:r>
              <a:rPr lang="en-US" sz="10000" dirty="0">
                <a:solidFill>
                  <a:srgbClr val="D4A373"/>
                </a:solidFill>
                <a:latin typeface="Anton"/>
                <a:ea typeface="Anton"/>
                <a:cs typeface="Anton"/>
                <a:sym typeface="Anton"/>
              </a:rPr>
              <a:t>METRO TURİZM</a:t>
            </a:r>
          </a:p>
          <a:p>
            <a:pPr algn="ctr">
              <a:lnSpc>
                <a:spcPts val="15384"/>
              </a:lnSpc>
            </a:pPr>
            <a:r>
              <a:rPr lang="en-US" sz="10000" dirty="0" err="1">
                <a:solidFill>
                  <a:srgbClr val="D4A373"/>
                </a:solidFill>
                <a:latin typeface="Anton"/>
                <a:ea typeface="Anton"/>
                <a:cs typeface="Anton"/>
                <a:sym typeface="Anton"/>
              </a:rPr>
              <a:t>Reklam</a:t>
            </a:r>
            <a:r>
              <a:rPr lang="en-US" sz="10000" dirty="0">
                <a:solidFill>
                  <a:srgbClr val="D4A373"/>
                </a:solidFill>
                <a:latin typeface="Anton"/>
                <a:ea typeface="Anton"/>
                <a:cs typeface="Anton"/>
                <a:sym typeface="Anton"/>
              </a:rPr>
              <a:t> </a:t>
            </a:r>
            <a:r>
              <a:rPr lang="en-US" sz="10000" dirty="0" err="1">
                <a:solidFill>
                  <a:srgbClr val="D4A373"/>
                </a:solidFill>
                <a:latin typeface="Anton"/>
                <a:ea typeface="Anton"/>
                <a:cs typeface="Anton"/>
                <a:sym typeface="Anton"/>
              </a:rPr>
              <a:t>Kampanyası</a:t>
            </a:r>
            <a:endParaRPr lang="en-US" sz="10000" dirty="0">
              <a:solidFill>
                <a:srgbClr val="D4A373"/>
              </a:solidFill>
              <a:latin typeface="Anton"/>
              <a:ea typeface="Anton"/>
              <a:cs typeface="Anton"/>
              <a:sym typeface="Anton"/>
            </a:endParaRPr>
          </a:p>
        </p:txBody>
      </p:sp>
      <p:sp>
        <p:nvSpPr>
          <p:cNvPr id="42" name="TextBox 42"/>
          <p:cNvSpPr txBox="1"/>
          <p:nvPr/>
        </p:nvSpPr>
        <p:spPr>
          <a:xfrm>
            <a:off x="69674" y="9665014"/>
            <a:ext cx="1133299" cy="196991"/>
          </a:xfrm>
          <a:prstGeom prst="rect">
            <a:avLst/>
          </a:prstGeom>
        </p:spPr>
        <p:txBody>
          <a:bodyPr lIns="0" tIns="0" rIns="0" bIns="0" rtlCol="0" anchor="t">
            <a:spAutoFit/>
          </a:bodyPr>
          <a:lstStyle/>
          <a:p>
            <a:pPr algn="ctr">
              <a:lnSpc>
                <a:spcPts val="1533"/>
              </a:lnSpc>
            </a:pPr>
            <a:r>
              <a:rPr lang="en-US" sz="1095" b="1">
                <a:solidFill>
                  <a:srgbClr val="680021"/>
                </a:solidFill>
                <a:latin typeface="DejaVu Serif Bold"/>
                <a:ea typeface="DejaVu Serif Bold"/>
                <a:cs typeface="DejaVu Serif Bold"/>
                <a:sym typeface="DejaVu Serif Bold"/>
              </a:rPr>
              <a:t>29-30.12.2025</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6E1E2D"/>
        </a:solidFill>
        <a:effectLst/>
      </p:bgPr>
    </p:bg>
    <p:spTree>
      <p:nvGrpSpPr>
        <p:cNvPr id="1" name=""/>
        <p:cNvGrpSpPr/>
        <p:nvPr/>
      </p:nvGrpSpPr>
      <p:grpSpPr>
        <a:xfrm>
          <a:off x="0" y="0"/>
          <a:ext cx="0" cy="0"/>
          <a:chOff x="0" y="0"/>
          <a:chExt cx="0" cy="0"/>
        </a:xfrm>
      </p:grpSpPr>
      <p:grpSp>
        <p:nvGrpSpPr>
          <p:cNvPr id="2" name="Group 2"/>
          <p:cNvGrpSpPr/>
          <p:nvPr/>
        </p:nvGrpSpPr>
        <p:grpSpPr>
          <a:xfrm>
            <a:off x="-1678115" y="0"/>
            <a:ext cx="21128215" cy="12454025"/>
            <a:chOff x="0" y="0"/>
            <a:chExt cx="28170954" cy="16605366"/>
          </a:xfrm>
        </p:grpSpPr>
        <p:sp>
          <p:nvSpPr>
            <p:cNvPr id="3" name="Freeform 3"/>
            <p:cNvSpPr/>
            <p:nvPr/>
          </p:nvSpPr>
          <p:spPr>
            <a:xfrm>
              <a:off x="2237487"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t="-33546" b="-44231"/>
              </a:stretch>
            </a:blipFill>
          </p:spPr>
        </p:sp>
        <p:grpSp>
          <p:nvGrpSpPr>
            <p:cNvPr id="4" name="Group 4"/>
            <p:cNvGrpSpPr/>
            <p:nvPr/>
          </p:nvGrpSpPr>
          <p:grpSpPr>
            <a:xfrm>
              <a:off x="2237487" y="0"/>
              <a:ext cx="24384000" cy="13716000"/>
              <a:chOff x="0" y="0"/>
              <a:chExt cx="4816593" cy="2709333"/>
            </a:xfrm>
          </p:grpSpPr>
          <p:sp>
            <p:nvSpPr>
              <p:cNvPr id="5" name="Freeform 5"/>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680021">
                  <a:alpha val="66667"/>
                </a:srgbClr>
              </a:solidFill>
            </p:spPr>
          </p:sp>
          <p:sp>
            <p:nvSpPr>
              <p:cNvPr id="6" name="TextBox 6"/>
              <p:cNvSpPr txBox="1"/>
              <p:nvPr/>
            </p:nvSpPr>
            <p:spPr>
              <a:xfrm>
                <a:off x="0" y="-47625"/>
                <a:ext cx="4816593" cy="2756958"/>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a:off x="2689828" y="605681"/>
              <a:ext cx="412932" cy="751026"/>
            </a:xfrm>
            <a:custGeom>
              <a:avLst/>
              <a:gdLst/>
              <a:ahLst/>
              <a:cxnLst/>
              <a:rect l="l" t="t" r="r" b="b"/>
              <a:pathLst>
                <a:path w="412932" h="751026">
                  <a:moveTo>
                    <a:pt x="0" y="0"/>
                  </a:moveTo>
                  <a:lnTo>
                    <a:pt x="412932" y="0"/>
                  </a:lnTo>
                  <a:lnTo>
                    <a:pt x="412932" y="751026"/>
                  </a:lnTo>
                  <a:lnTo>
                    <a:pt x="0" y="7510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a:off x="3289869" y="652144"/>
              <a:ext cx="271302" cy="657768"/>
            </a:xfrm>
            <a:custGeom>
              <a:avLst/>
              <a:gdLst/>
              <a:ahLst/>
              <a:cxnLst/>
              <a:rect l="l" t="t" r="r" b="b"/>
              <a:pathLst>
                <a:path w="271302" h="657768">
                  <a:moveTo>
                    <a:pt x="0" y="0"/>
                  </a:moveTo>
                  <a:lnTo>
                    <a:pt x="271302" y="0"/>
                  </a:lnTo>
                  <a:lnTo>
                    <a:pt x="271302" y="657768"/>
                  </a:lnTo>
                  <a:lnTo>
                    <a:pt x="0" y="6577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a:off x="3319585" y="1550236"/>
              <a:ext cx="256106" cy="226538"/>
            </a:xfrm>
            <a:custGeom>
              <a:avLst/>
              <a:gdLst/>
              <a:ahLst/>
              <a:cxnLst/>
              <a:rect l="l" t="t" r="r" b="b"/>
              <a:pathLst>
                <a:path w="256106" h="226538">
                  <a:moveTo>
                    <a:pt x="0" y="0"/>
                  </a:moveTo>
                  <a:lnTo>
                    <a:pt x="256107" y="0"/>
                  </a:lnTo>
                  <a:lnTo>
                    <a:pt x="256107" y="226538"/>
                  </a:lnTo>
                  <a:lnTo>
                    <a:pt x="0" y="22653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a:off x="3817162" y="1549427"/>
              <a:ext cx="139566" cy="228278"/>
            </a:xfrm>
            <a:custGeom>
              <a:avLst/>
              <a:gdLst/>
              <a:ahLst/>
              <a:cxnLst/>
              <a:rect l="l" t="t" r="r" b="b"/>
              <a:pathLst>
                <a:path w="139566" h="228278">
                  <a:moveTo>
                    <a:pt x="0" y="0"/>
                  </a:moveTo>
                  <a:lnTo>
                    <a:pt x="139567" y="0"/>
                  </a:lnTo>
                  <a:lnTo>
                    <a:pt x="139567" y="228278"/>
                  </a:lnTo>
                  <a:lnTo>
                    <a:pt x="0" y="22827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11"/>
            <p:cNvSpPr/>
            <p:nvPr/>
          </p:nvSpPr>
          <p:spPr>
            <a:xfrm>
              <a:off x="3749629" y="606733"/>
              <a:ext cx="411185" cy="750082"/>
            </a:xfrm>
            <a:custGeom>
              <a:avLst/>
              <a:gdLst/>
              <a:ahLst/>
              <a:cxnLst/>
              <a:rect l="l" t="t" r="r" b="b"/>
              <a:pathLst>
                <a:path w="411185" h="750082">
                  <a:moveTo>
                    <a:pt x="0" y="0"/>
                  </a:moveTo>
                  <a:lnTo>
                    <a:pt x="411185" y="0"/>
                  </a:lnTo>
                  <a:lnTo>
                    <a:pt x="411185" y="750081"/>
                  </a:lnTo>
                  <a:lnTo>
                    <a:pt x="0" y="75008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2" name="Freeform 12"/>
            <p:cNvSpPr/>
            <p:nvPr/>
          </p:nvSpPr>
          <p:spPr>
            <a:xfrm>
              <a:off x="4195103" y="1550176"/>
              <a:ext cx="200598" cy="228204"/>
            </a:xfrm>
            <a:custGeom>
              <a:avLst/>
              <a:gdLst/>
              <a:ahLst/>
              <a:cxnLst/>
              <a:rect l="l" t="t" r="r" b="b"/>
              <a:pathLst>
                <a:path w="200598" h="228204">
                  <a:moveTo>
                    <a:pt x="0" y="0"/>
                  </a:moveTo>
                  <a:lnTo>
                    <a:pt x="200599" y="0"/>
                  </a:lnTo>
                  <a:lnTo>
                    <a:pt x="200599" y="228204"/>
                  </a:lnTo>
                  <a:lnTo>
                    <a:pt x="0" y="22820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3" name="Freeform 13"/>
            <p:cNvSpPr/>
            <p:nvPr/>
          </p:nvSpPr>
          <p:spPr>
            <a:xfrm>
              <a:off x="4349454" y="652016"/>
              <a:ext cx="322986" cy="657998"/>
            </a:xfrm>
            <a:custGeom>
              <a:avLst/>
              <a:gdLst/>
              <a:ahLst/>
              <a:cxnLst/>
              <a:rect l="l" t="t" r="r" b="b"/>
              <a:pathLst>
                <a:path w="322986" h="657998">
                  <a:moveTo>
                    <a:pt x="0" y="0"/>
                  </a:moveTo>
                  <a:lnTo>
                    <a:pt x="322986" y="0"/>
                  </a:lnTo>
                  <a:lnTo>
                    <a:pt x="322986" y="657998"/>
                  </a:lnTo>
                  <a:lnTo>
                    <a:pt x="0" y="65799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4" name="Freeform 14"/>
            <p:cNvSpPr/>
            <p:nvPr/>
          </p:nvSpPr>
          <p:spPr>
            <a:xfrm>
              <a:off x="4618490" y="1550945"/>
              <a:ext cx="202676" cy="225729"/>
            </a:xfrm>
            <a:custGeom>
              <a:avLst/>
              <a:gdLst/>
              <a:ahLst/>
              <a:cxnLst/>
              <a:rect l="l" t="t" r="r" b="b"/>
              <a:pathLst>
                <a:path w="202676" h="225729">
                  <a:moveTo>
                    <a:pt x="0" y="0"/>
                  </a:moveTo>
                  <a:lnTo>
                    <a:pt x="202675" y="0"/>
                  </a:lnTo>
                  <a:lnTo>
                    <a:pt x="202675" y="225728"/>
                  </a:lnTo>
                  <a:lnTo>
                    <a:pt x="0" y="22572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5" name="Freeform 15"/>
            <p:cNvSpPr/>
            <p:nvPr/>
          </p:nvSpPr>
          <p:spPr>
            <a:xfrm>
              <a:off x="5037505" y="1551983"/>
              <a:ext cx="222970" cy="223948"/>
            </a:xfrm>
            <a:custGeom>
              <a:avLst/>
              <a:gdLst/>
              <a:ahLst/>
              <a:cxnLst/>
              <a:rect l="l" t="t" r="r" b="b"/>
              <a:pathLst>
                <a:path w="222970" h="223948">
                  <a:moveTo>
                    <a:pt x="0" y="0"/>
                  </a:moveTo>
                  <a:lnTo>
                    <a:pt x="222970" y="0"/>
                  </a:lnTo>
                  <a:lnTo>
                    <a:pt x="222970" y="223948"/>
                  </a:lnTo>
                  <a:lnTo>
                    <a:pt x="0" y="22394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6" name="Freeform 16"/>
            <p:cNvSpPr/>
            <p:nvPr/>
          </p:nvSpPr>
          <p:spPr>
            <a:xfrm>
              <a:off x="4727988" y="606915"/>
              <a:ext cx="912856" cy="773546"/>
            </a:xfrm>
            <a:custGeom>
              <a:avLst/>
              <a:gdLst/>
              <a:ahLst/>
              <a:cxnLst/>
              <a:rect l="l" t="t" r="r" b="b"/>
              <a:pathLst>
                <a:path w="912856" h="773546">
                  <a:moveTo>
                    <a:pt x="0" y="0"/>
                  </a:moveTo>
                  <a:lnTo>
                    <a:pt x="912857" y="0"/>
                  </a:lnTo>
                  <a:lnTo>
                    <a:pt x="912857" y="773546"/>
                  </a:lnTo>
                  <a:lnTo>
                    <a:pt x="0" y="773546"/>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7" name="Freeform 17"/>
            <p:cNvSpPr/>
            <p:nvPr/>
          </p:nvSpPr>
          <p:spPr>
            <a:xfrm>
              <a:off x="5659682" y="569030"/>
              <a:ext cx="600439" cy="891179"/>
            </a:xfrm>
            <a:custGeom>
              <a:avLst/>
              <a:gdLst/>
              <a:ahLst/>
              <a:cxnLst/>
              <a:rect l="l" t="t" r="r" b="b"/>
              <a:pathLst>
                <a:path w="600439" h="891179">
                  <a:moveTo>
                    <a:pt x="0" y="0"/>
                  </a:moveTo>
                  <a:lnTo>
                    <a:pt x="600439" y="0"/>
                  </a:lnTo>
                  <a:lnTo>
                    <a:pt x="600439" y="891179"/>
                  </a:lnTo>
                  <a:lnTo>
                    <a:pt x="0" y="891179"/>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18" name="Freeform 18"/>
            <p:cNvSpPr/>
            <p:nvPr/>
          </p:nvSpPr>
          <p:spPr>
            <a:xfrm>
              <a:off x="22815999" y="569030"/>
              <a:ext cx="3489825" cy="802570"/>
            </a:xfrm>
            <a:custGeom>
              <a:avLst/>
              <a:gdLst/>
              <a:ahLst/>
              <a:cxnLst/>
              <a:rect l="l" t="t" r="r" b="b"/>
              <a:pathLst>
                <a:path w="3489825" h="802570">
                  <a:moveTo>
                    <a:pt x="0" y="0"/>
                  </a:moveTo>
                  <a:lnTo>
                    <a:pt x="3489826" y="0"/>
                  </a:lnTo>
                  <a:lnTo>
                    <a:pt x="3489826" y="802570"/>
                  </a:lnTo>
                  <a:lnTo>
                    <a:pt x="0" y="802570"/>
                  </a:lnTo>
                  <a:lnTo>
                    <a:pt x="0" y="0"/>
                  </a:lnTo>
                  <a:close/>
                </a:path>
              </a:pathLst>
            </a:custGeom>
            <a:blipFill>
              <a:blip r:embed="rId25"/>
              <a:stretch>
                <a:fillRect/>
              </a:stretch>
            </a:blipFill>
          </p:spPr>
        </p:sp>
        <p:grpSp>
          <p:nvGrpSpPr>
            <p:cNvPr id="19" name="Group 19"/>
            <p:cNvGrpSpPr/>
            <p:nvPr/>
          </p:nvGrpSpPr>
          <p:grpSpPr>
            <a:xfrm rot="-4973104">
              <a:off x="23490043" y="11847778"/>
              <a:ext cx="4114800" cy="4114800"/>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F7F7"/>
              </a:solidFill>
            </p:spPr>
          </p:sp>
          <p:sp>
            <p:nvSpPr>
              <p:cNvPr id="21" name="TextBox 21"/>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22" name="Group 22"/>
            <p:cNvGrpSpPr/>
            <p:nvPr/>
          </p:nvGrpSpPr>
          <p:grpSpPr>
            <a:xfrm rot="-4973104">
              <a:off x="23628281" y="12046518"/>
              <a:ext cx="4114800" cy="4114800"/>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80021"/>
              </a:solidFill>
            </p:spPr>
          </p:sp>
          <p:sp>
            <p:nvSpPr>
              <p:cNvPr id="24" name="TextBox 24"/>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25" name="Group 25"/>
            <p:cNvGrpSpPr/>
            <p:nvPr/>
          </p:nvGrpSpPr>
          <p:grpSpPr>
            <a:xfrm rot="-4973104">
              <a:off x="23817167" y="12251580"/>
              <a:ext cx="4114800" cy="4114800"/>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4A373"/>
              </a:solidFill>
            </p:spPr>
          </p:sp>
          <p:sp>
            <p:nvSpPr>
              <p:cNvPr id="27" name="TextBox 27"/>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28" name="Group 28"/>
            <p:cNvGrpSpPr/>
            <p:nvPr/>
          </p:nvGrpSpPr>
          <p:grpSpPr>
            <a:xfrm>
              <a:off x="360174" y="11285096"/>
              <a:ext cx="4114800" cy="4114800"/>
              <a:chOff x="0" y="0"/>
              <a:chExt cx="812800" cy="812800"/>
            </a:xfrm>
          </p:grpSpPr>
          <p:sp>
            <p:nvSpPr>
              <p:cNvPr id="29" name="Freeform 2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F7F7"/>
              </a:solidFill>
            </p:spPr>
          </p:sp>
          <p:sp>
            <p:nvSpPr>
              <p:cNvPr id="30" name="TextBox 30"/>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31" name="Group 31"/>
            <p:cNvGrpSpPr/>
            <p:nvPr/>
          </p:nvGrpSpPr>
          <p:grpSpPr>
            <a:xfrm>
              <a:off x="180087" y="11446886"/>
              <a:ext cx="4114800" cy="4114800"/>
              <a:chOff x="0" y="0"/>
              <a:chExt cx="812800" cy="812800"/>
            </a:xfrm>
          </p:grpSpPr>
          <p:sp>
            <p:nvSpPr>
              <p:cNvPr id="32" name="Freeform 3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80021"/>
              </a:solidFill>
            </p:spPr>
          </p:sp>
          <p:sp>
            <p:nvSpPr>
              <p:cNvPr id="33" name="TextBox 33"/>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34" name="Group 34"/>
            <p:cNvGrpSpPr/>
            <p:nvPr/>
          </p:nvGrpSpPr>
          <p:grpSpPr>
            <a:xfrm>
              <a:off x="0" y="11659716"/>
              <a:ext cx="4114800" cy="4114800"/>
              <a:chOff x="0" y="0"/>
              <a:chExt cx="812800" cy="812800"/>
            </a:xfrm>
          </p:grpSpPr>
          <p:sp>
            <p:nvSpPr>
              <p:cNvPr id="35" name="Freeform 3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4A373"/>
              </a:solidFill>
            </p:spPr>
          </p:sp>
          <p:sp>
            <p:nvSpPr>
              <p:cNvPr id="36" name="TextBox 36"/>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graphicFrame>
        <p:nvGraphicFramePr>
          <p:cNvPr id="37" name="Object 37"/>
          <p:cNvGraphicFramePr/>
          <p:nvPr>
            <p:extLst>
              <p:ext uri="{D42A27DB-BD31-4B8C-83A1-F6EECF244321}">
                <p14:modId xmlns:p14="http://schemas.microsoft.com/office/powerpoint/2010/main" val="565001080"/>
              </p:ext>
            </p:extLst>
          </p:nvPr>
        </p:nvGraphicFramePr>
        <p:xfrm>
          <a:off x="-609600" y="-180826"/>
          <a:ext cx="22707600" cy="10827923"/>
        </p:xfrm>
        <a:graphic>
          <a:graphicData uri="http://schemas.openxmlformats.org/presentationml/2006/ole">
            <mc:AlternateContent xmlns:mc="http://schemas.openxmlformats.org/markup-compatibility/2006">
              <mc:Choice xmlns:v="urn:schemas-microsoft-com:vml" Requires="v">
                <p:oleObj name="Worksheet" r:id="rId26" imgW="25323800" imgH="11341100" progId="Excel.Sheet.12">
                  <p:embed/>
                </p:oleObj>
              </mc:Choice>
              <mc:Fallback>
                <p:oleObj name="Worksheet" r:id="rId26" imgW="25323800" imgH="11341100" progId="Excel.Sheet.12">
                  <p:embed/>
                  <p:pic>
                    <p:nvPicPr>
                      <p:cNvPr id="0" name=""/>
                      <p:cNvPicPr/>
                      <p:nvPr/>
                    </p:nvPicPr>
                    <p:blipFill>
                      <a:blip r:embed="rId27"/>
                      <a:stretch>
                        <a:fillRect/>
                      </a:stretch>
                    </p:blipFill>
                    <p:spPr>
                      <a:xfrm>
                        <a:off x="-609600" y="-180826"/>
                        <a:ext cx="22707600" cy="10827923"/>
                      </a:xfrm>
                      <a:prstGeom prst="rect">
                        <a:avLst/>
                      </a:prstGeom>
                    </p:spPr>
                  </p:pic>
                </p:oleObj>
              </mc:Fallback>
            </mc:AlternateContent>
          </a:graphicData>
        </a:graphic>
      </p:graphicFrame>
      <p:sp>
        <p:nvSpPr>
          <p:cNvPr id="38" name="TextBox 38"/>
          <p:cNvSpPr txBox="1"/>
          <p:nvPr/>
        </p:nvSpPr>
        <p:spPr>
          <a:xfrm>
            <a:off x="8170459" y="360098"/>
            <a:ext cx="2243852" cy="620707"/>
          </a:xfrm>
          <a:prstGeom prst="rect">
            <a:avLst/>
          </a:prstGeom>
        </p:spPr>
        <p:txBody>
          <a:bodyPr lIns="0" tIns="0" rIns="0" bIns="0" rtlCol="0" anchor="t">
            <a:spAutoFit/>
          </a:bodyPr>
          <a:lstStyle/>
          <a:p>
            <a:pPr algn="ctr">
              <a:lnSpc>
                <a:spcPts val="5162"/>
              </a:lnSpc>
            </a:pPr>
            <a:r>
              <a:rPr lang="en-US" sz="3687">
                <a:solidFill>
                  <a:srgbClr val="D4A373"/>
                </a:solidFill>
                <a:latin typeface="Anton"/>
                <a:ea typeface="Anton"/>
                <a:cs typeface="Anton"/>
                <a:sym typeface="Anton"/>
              </a:rPr>
              <a:t>SWOT ANALİZ</a:t>
            </a:r>
          </a:p>
        </p:txBody>
      </p:sp>
      <p:sp>
        <p:nvSpPr>
          <p:cNvPr id="39" name="TextBox 39"/>
          <p:cNvSpPr txBox="1"/>
          <p:nvPr/>
        </p:nvSpPr>
        <p:spPr>
          <a:xfrm>
            <a:off x="69674" y="9665014"/>
            <a:ext cx="1133299" cy="196991"/>
          </a:xfrm>
          <a:prstGeom prst="rect">
            <a:avLst/>
          </a:prstGeom>
        </p:spPr>
        <p:txBody>
          <a:bodyPr lIns="0" tIns="0" rIns="0" bIns="0" rtlCol="0" anchor="t">
            <a:spAutoFit/>
          </a:bodyPr>
          <a:lstStyle/>
          <a:p>
            <a:pPr algn="ctr">
              <a:lnSpc>
                <a:spcPts val="1533"/>
              </a:lnSpc>
            </a:pPr>
            <a:r>
              <a:rPr lang="en-US" sz="1095" b="1">
                <a:solidFill>
                  <a:srgbClr val="680021"/>
                </a:solidFill>
                <a:latin typeface="DejaVu Serif Bold"/>
                <a:ea typeface="DejaVu Serif Bold"/>
                <a:cs typeface="DejaVu Serif Bold"/>
                <a:sym typeface="DejaVu Serif Bold"/>
              </a:rPr>
              <a:t>29-30.12.2025</a:t>
            </a:r>
          </a:p>
        </p:txBody>
      </p:sp>
      <p:grpSp>
        <p:nvGrpSpPr>
          <p:cNvPr id="40" name="Group 40"/>
          <p:cNvGrpSpPr/>
          <p:nvPr/>
        </p:nvGrpSpPr>
        <p:grpSpPr>
          <a:xfrm>
            <a:off x="9169627" y="9981913"/>
            <a:ext cx="51254" cy="311889"/>
            <a:chOff x="0" y="0"/>
            <a:chExt cx="13499" cy="82144"/>
          </a:xfrm>
        </p:grpSpPr>
        <p:sp>
          <p:nvSpPr>
            <p:cNvPr id="41" name="Freeform 41"/>
            <p:cNvSpPr/>
            <p:nvPr/>
          </p:nvSpPr>
          <p:spPr>
            <a:xfrm>
              <a:off x="0" y="0"/>
              <a:ext cx="13499" cy="82144"/>
            </a:xfrm>
            <a:custGeom>
              <a:avLst/>
              <a:gdLst/>
              <a:ahLst/>
              <a:cxnLst/>
              <a:rect l="l" t="t" r="r" b="b"/>
              <a:pathLst>
                <a:path w="13499" h="82144">
                  <a:moveTo>
                    <a:pt x="0" y="0"/>
                  </a:moveTo>
                  <a:lnTo>
                    <a:pt x="13499" y="0"/>
                  </a:lnTo>
                  <a:lnTo>
                    <a:pt x="13499" y="82144"/>
                  </a:lnTo>
                  <a:lnTo>
                    <a:pt x="0" y="82144"/>
                  </a:lnTo>
                  <a:close/>
                </a:path>
              </a:pathLst>
            </a:custGeom>
            <a:solidFill>
              <a:srgbClr val="D4A373"/>
            </a:solidFill>
          </p:spPr>
        </p:sp>
        <p:sp>
          <p:nvSpPr>
            <p:cNvPr id="42" name="TextBox 42"/>
            <p:cNvSpPr txBox="1"/>
            <p:nvPr/>
          </p:nvSpPr>
          <p:spPr>
            <a:xfrm>
              <a:off x="0" y="-47625"/>
              <a:ext cx="13499" cy="129769"/>
            </a:xfrm>
            <a:prstGeom prst="rect">
              <a:avLst/>
            </a:prstGeom>
          </p:spPr>
          <p:txBody>
            <a:bodyPr lIns="50800" tIns="50800" rIns="50800" bIns="50800" rtlCol="0" anchor="ctr"/>
            <a:lstStyle/>
            <a:p>
              <a:pPr algn="ctr">
                <a:lnSpc>
                  <a:spcPts val="2659"/>
                </a:lnSpc>
              </a:pPr>
              <a:endParaRPr/>
            </a:p>
          </p:txBody>
        </p:sp>
      </p:grpSp>
      <p:sp>
        <p:nvSpPr>
          <p:cNvPr id="43" name="TextBox 43"/>
          <p:cNvSpPr txBox="1"/>
          <p:nvPr/>
        </p:nvSpPr>
        <p:spPr>
          <a:xfrm>
            <a:off x="17360757" y="9641767"/>
            <a:ext cx="177294" cy="340146"/>
          </a:xfrm>
          <a:prstGeom prst="rect">
            <a:avLst/>
          </a:prstGeom>
        </p:spPr>
        <p:txBody>
          <a:bodyPr lIns="0" tIns="0" rIns="0" bIns="0" rtlCol="0" anchor="t">
            <a:spAutoFit/>
          </a:bodyPr>
          <a:lstStyle/>
          <a:p>
            <a:pPr algn="ctr">
              <a:lnSpc>
                <a:spcPts val="2776"/>
              </a:lnSpc>
            </a:pPr>
            <a:r>
              <a:rPr lang="en-US" sz="1983">
                <a:solidFill>
                  <a:srgbClr val="6E1E2D"/>
                </a:solidFill>
                <a:latin typeface="Anton"/>
                <a:ea typeface="Anton"/>
                <a:cs typeface="Anton"/>
                <a:sym typeface="Anton"/>
              </a:rPr>
              <a:t>9</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6E1E2D"/>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33546" b="-44231"/>
            </a:stretch>
          </a:blipFill>
        </p:spPr>
      </p:sp>
      <p:grpSp>
        <p:nvGrpSpPr>
          <p:cNvPr id="3" name="Group 3"/>
          <p:cNvGrpSpPr/>
          <p:nvPr/>
        </p:nvGrpSpPr>
        <p:grpSpPr>
          <a:xfrm>
            <a:off x="0" y="-3810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680021">
                <a:alpha val="66667"/>
              </a:srgbClr>
            </a:solidFill>
          </p:spPr>
        </p:sp>
        <p:sp>
          <p:nvSpPr>
            <p:cNvPr id="5" name="TextBox 5"/>
            <p:cNvSpPr txBox="1"/>
            <p:nvPr/>
          </p:nvSpPr>
          <p:spPr>
            <a:xfrm>
              <a:off x="0" y="-47625"/>
              <a:ext cx="4816593" cy="2756958"/>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5760177" y="8706594"/>
            <a:ext cx="3689923" cy="3747431"/>
            <a:chOff x="0" y="0"/>
            <a:chExt cx="4919898" cy="4996575"/>
          </a:xfrm>
        </p:grpSpPr>
        <p:grpSp>
          <p:nvGrpSpPr>
            <p:cNvPr id="7" name="Group 7"/>
            <p:cNvGrpSpPr/>
            <p:nvPr/>
          </p:nvGrpSpPr>
          <p:grpSpPr>
            <a:xfrm rot="-4973104">
              <a:off x="238987" y="238987"/>
              <a:ext cx="4114800" cy="4114800"/>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F7F7"/>
              </a:solidFill>
            </p:spPr>
          </p:sp>
          <p:sp>
            <p:nvSpPr>
              <p:cNvPr id="9" name="TextBox 9"/>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10" name="Group 10"/>
            <p:cNvGrpSpPr/>
            <p:nvPr/>
          </p:nvGrpSpPr>
          <p:grpSpPr>
            <a:xfrm rot="-4973104">
              <a:off x="377225" y="437726"/>
              <a:ext cx="4114800" cy="4114800"/>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A5568"/>
              </a:solidFill>
            </p:spPr>
          </p:sp>
          <p:sp>
            <p:nvSpPr>
              <p:cNvPr id="12" name="TextBox 12"/>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3"/>
            <p:cNvGrpSpPr/>
            <p:nvPr/>
          </p:nvGrpSpPr>
          <p:grpSpPr>
            <a:xfrm rot="-4973104">
              <a:off x="566111" y="642788"/>
              <a:ext cx="4114800" cy="4114800"/>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4A373"/>
              </a:solidFill>
            </p:spPr>
          </p:sp>
          <p:sp>
            <p:nvSpPr>
              <p:cNvPr id="15" name="TextBox 15"/>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grpSp>
        <p:nvGrpSpPr>
          <p:cNvPr id="16" name="Group 16"/>
          <p:cNvGrpSpPr/>
          <p:nvPr/>
        </p:nvGrpSpPr>
        <p:grpSpPr>
          <a:xfrm>
            <a:off x="-1678115" y="8463822"/>
            <a:ext cx="3356231" cy="3367065"/>
            <a:chOff x="0" y="0"/>
            <a:chExt cx="4474974" cy="4489420"/>
          </a:xfrm>
        </p:grpSpPr>
        <p:grpSp>
          <p:nvGrpSpPr>
            <p:cNvPr id="17" name="Group 17"/>
            <p:cNvGrpSpPr/>
            <p:nvPr/>
          </p:nvGrpSpPr>
          <p:grpSpPr>
            <a:xfrm>
              <a:off x="360174" y="0"/>
              <a:ext cx="4114800" cy="4114800"/>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F7F7"/>
              </a:solidFill>
            </p:spPr>
          </p:sp>
          <p:sp>
            <p:nvSpPr>
              <p:cNvPr id="19" name="TextBox 19"/>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180087" y="161790"/>
              <a:ext cx="4114800" cy="4114800"/>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A5568"/>
              </a:solidFill>
            </p:spPr>
          </p:sp>
          <p:sp>
            <p:nvSpPr>
              <p:cNvPr id="22" name="TextBox 22"/>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p:cNvGrpSpPr/>
            <p:nvPr/>
          </p:nvGrpSpPr>
          <p:grpSpPr>
            <a:xfrm>
              <a:off x="0" y="374620"/>
              <a:ext cx="4114800" cy="4114800"/>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4A373"/>
              </a:solidFill>
            </p:spPr>
          </p:sp>
          <p:sp>
            <p:nvSpPr>
              <p:cNvPr id="25" name="TextBox 25"/>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sp>
        <p:nvSpPr>
          <p:cNvPr id="26" name="Freeform 26"/>
          <p:cNvSpPr/>
          <p:nvPr/>
        </p:nvSpPr>
        <p:spPr>
          <a:xfrm rot="-5400000">
            <a:off x="6025274" y="4450279"/>
            <a:ext cx="624367" cy="702253"/>
          </a:xfrm>
          <a:custGeom>
            <a:avLst/>
            <a:gdLst/>
            <a:ahLst/>
            <a:cxnLst/>
            <a:rect l="l" t="t" r="r" b="b"/>
            <a:pathLst>
              <a:path w="624367" h="702253">
                <a:moveTo>
                  <a:pt x="0" y="0"/>
                </a:moveTo>
                <a:lnTo>
                  <a:pt x="624366" y="0"/>
                </a:lnTo>
                <a:lnTo>
                  <a:pt x="624366" y="702253"/>
                </a:lnTo>
                <a:lnTo>
                  <a:pt x="0" y="702253"/>
                </a:lnTo>
                <a:lnTo>
                  <a:pt x="0" y="0"/>
                </a:lnTo>
                <a:close/>
              </a:path>
            </a:pathLst>
          </a:custGeom>
          <a:blipFill>
            <a:blip r:embed="rId4">
              <a:alphaModFix amt="6000"/>
              <a:extLst>
                <a:ext uri="{96DAC541-7B7A-43D3-8B79-37D633B846F1}">
                  <asvg:svgBlip xmlns:asvg="http://schemas.microsoft.com/office/drawing/2016/SVG/main" r:embed="rId5"/>
                </a:ext>
              </a:extLst>
            </a:blip>
            <a:stretch>
              <a:fillRect/>
            </a:stretch>
          </a:blipFill>
        </p:spPr>
      </p:sp>
      <p:grpSp>
        <p:nvGrpSpPr>
          <p:cNvPr id="27" name="Group 27"/>
          <p:cNvGrpSpPr/>
          <p:nvPr/>
        </p:nvGrpSpPr>
        <p:grpSpPr>
          <a:xfrm>
            <a:off x="339255" y="426773"/>
            <a:ext cx="2677720" cy="907012"/>
            <a:chOff x="0" y="0"/>
            <a:chExt cx="3570294" cy="1209349"/>
          </a:xfrm>
        </p:grpSpPr>
        <p:sp>
          <p:nvSpPr>
            <p:cNvPr id="28" name="Freeform 28"/>
            <p:cNvSpPr/>
            <p:nvPr/>
          </p:nvSpPr>
          <p:spPr>
            <a:xfrm>
              <a:off x="0" y="36650"/>
              <a:ext cx="412932" cy="751026"/>
            </a:xfrm>
            <a:custGeom>
              <a:avLst/>
              <a:gdLst/>
              <a:ahLst/>
              <a:cxnLst/>
              <a:rect l="l" t="t" r="r" b="b"/>
              <a:pathLst>
                <a:path w="412932" h="751026">
                  <a:moveTo>
                    <a:pt x="0" y="0"/>
                  </a:moveTo>
                  <a:lnTo>
                    <a:pt x="412932" y="0"/>
                  </a:lnTo>
                  <a:lnTo>
                    <a:pt x="412932" y="751026"/>
                  </a:lnTo>
                  <a:lnTo>
                    <a:pt x="0" y="75102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9" name="Freeform 29"/>
            <p:cNvSpPr/>
            <p:nvPr/>
          </p:nvSpPr>
          <p:spPr>
            <a:xfrm>
              <a:off x="600041" y="83114"/>
              <a:ext cx="271302" cy="657768"/>
            </a:xfrm>
            <a:custGeom>
              <a:avLst/>
              <a:gdLst/>
              <a:ahLst/>
              <a:cxnLst/>
              <a:rect l="l" t="t" r="r" b="b"/>
              <a:pathLst>
                <a:path w="271302" h="657768">
                  <a:moveTo>
                    <a:pt x="0" y="0"/>
                  </a:moveTo>
                  <a:lnTo>
                    <a:pt x="271302" y="0"/>
                  </a:lnTo>
                  <a:lnTo>
                    <a:pt x="271302" y="657768"/>
                  </a:lnTo>
                  <a:lnTo>
                    <a:pt x="0" y="65776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30" name="Freeform 30"/>
            <p:cNvSpPr/>
            <p:nvPr/>
          </p:nvSpPr>
          <p:spPr>
            <a:xfrm>
              <a:off x="629758" y="981206"/>
              <a:ext cx="256106" cy="226538"/>
            </a:xfrm>
            <a:custGeom>
              <a:avLst/>
              <a:gdLst/>
              <a:ahLst/>
              <a:cxnLst/>
              <a:rect l="l" t="t" r="r" b="b"/>
              <a:pathLst>
                <a:path w="256106" h="226538">
                  <a:moveTo>
                    <a:pt x="0" y="0"/>
                  </a:moveTo>
                  <a:lnTo>
                    <a:pt x="256106" y="0"/>
                  </a:lnTo>
                  <a:lnTo>
                    <a:pt x="256106" y="226538"/>
                  </a:lnTo>
                  <a:lnTo>
                    <a:pt x="0" y="22653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31" name="Freeform 31"/>
            <p:cNvSpPr/>
            <p:nvPr/>
          </p:nvSpPr>
          <p:spPr>
            <a:xfrm>
              <a:off x="1127335" y="980397"/>
              <a:ext cx="139566" cy="228278"/>
            </a:xfrm>
            <a:custGeom>
              <a:avLst/>
              <a:gdLst/>
              <a:ahLst/>
              <a:cxnLst/>
              <a:rect l="l" t="t" r="r" b="b"/>
              <a:pathLst>
                <a:path w="139566" h="228278">
                  <a:moveTo>
                    <a:pt x="0" y="0"/>
                  </a:moveTo>
                  <a:lnTo>
                    <a:pt x="139566" y="0"/>
                  </a:lnTo>
                  <a:lnTo>
                    <a:pt x="139566" y="228278"/>
                  </a:lnTo>
                  <a:lnTo>
                    <a:pt x="0" y="22827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32" name="Freeform 32"/>
            <p:cNvSpPr/>
            <p:nvPr/>
          </p:nvSpPr>
          <p:spPr>
            <a:xfrm>
              <a:off x="1059801" y="37702"/>
              <a:ext cx="411185" cy="750082"/>
            </a:xfrm>
            <a:custGeom>
              <a:avLst/>
              <a:gdLst/>
              <a:ahLst/>
              <a:cxnLst/>
              <a:rect l="l" t="t" r="r" b="b"/>
              <a:pathLst>
                <a:path w="411185" h="750082">
                  <a:moveTo>
                    <a:pt x="0" y="0"/>
                  </a:moveTo>
                  <a:lnTo>
                    <a:pt x="411185" y="0"/>
                  </a:lnTo>
                  <a:lnTo>
                    <a:pt x="411185" y="750082"/>
                  </a:lnTo>
                  <a:lnTo>
                    <a:pt x="0" y="75008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33" name="Freeform 33"/>
            <p:cNvSpPr/>
            <p:nvPr/>
          </p:nvSpPr>
          <p:spPr>
            <a:xfrm>
              <a:off x="1505276" y="981145"/>
              <a:ext cx="200598" cy="228204"/>
            </a:xfrm>
            <a:custGeom>
              <a:avLst/>
              <a:gdLst/>
              <a:ahLst/>
              <a:cxnLst/>
              <a:rect l="l" t="t" r="r" b="b"/>
              <a:pathLst>
                <a:path w="200598" h="228204">
                  <a:moveTo>
                    <a:pt x="0" y="0"/>
                  </a:moveTo>
                  <a:lnTo>
                    <a:pt x="200598" y="0"/>
                  </a:lnTo>
                  <a:lnTo>
                    <a:pt x="200598" y="228204"/>
                  </a:lnTo>
                  <a:lnTo>
                    <a:pt x="0" y="22820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34" name="Freeform 34"/>
            <p:cNvSpPr/>
            <p:nvPr/>
          </p:nvSpPr>
          <p:spPr>
            <a:xfrm>
              <a:off x="1659626" y="82986"/>
              <a:ext cx="322986" cy="657998"/>
            </a:xfrm>
            <a:custGeom>
              <a:avLst/>
              <a:gdLst/>
              <a:ahLst/>
              <a:cxnLst/>
              <a:rect l="l" t="t" r="r" b="b"/>
              <a:pathLst>
                <a:path w="322986" h="657998">
                  <a:moveTo>
                    <a:pt x="0" y="0"/>
                  </a:moveTo>
                  <a:lnTo>
                    <a:pt x="322986" y="0"/>
                  </a:lnTo>
                  <a:lnTo>
                    <a:pt x="322986" y="657997"/>
                  </a:lnTo>
                  <a:lnTo>
                    <a:pt x="0" y="657997"/>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35" name="Freeform 35"/>
            <p:cNvSpPr/>
            <p:nvPr/>
          </p:nvSpPr>
          <p:spPr>
            <a:xfrm>
              <a:off x="1928662" y="981914"/>
              <a:ext cx="202676" cy="225729"/>
            </a:xfrm>
            <a:custGeom>
              <a:avLst/>
              <a:gdLst/>
              <a:ahLst/>
              <a:cxnLst/>
              <a:rect l="l" t="t" r="r" b="b"/>
              <a:pathLst>
                <a:path w="202676" h="225729">
                  <a:moveTo>
                    <a:pt x="0" y="0"/>
                  </a:moveTo>
                  <a:lnTo>
                    <a:pt x="202676" y="0"/>
                  </a:lnTo>
                  <a:lnTo>
                    <a:pt x="202676" y="225729"/>
                  </a:lnTo>
                  <a:lnTo>
                    <a:pt x="0" y="225729"/>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36" name="Freeform 36"/>
            <p:cNvSpPr/>
            <p:nvPr/>
          </p:nvSpPr>
          <p:spPr>
            <a:xfrm>
              <a:off x="2347678" y="982953"/>
              <a:ext cx="222970" cy="223948"/>
            </a:xfrm>
            <a:custGeom>
              <a:avLst/>
              <a:gdLst/>
              <a:ahLst/>
              <a:cxnLst/>
              <a:rect l="l" t="t" r="r" b="b"/>
              <a:pathLst>
                <a:path w="222970" h="223948">
                  <a:moveTo>
                    <a:pt x="0" y="0"/>
                  </a:moveTo>
                  <a:lnTo>
                    <a:pt x="222970" y="0"/>
                  </a:lnTo>
                  <a:lnTo>
                    <a:pt x="222970" y="223948"/>
                  </a:lnTo>
                  <a:lnTo>
                    <a:pt x="0" y="223948"/>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37" name="Freeform 37"/>
            <p:cNvSpPr/>
            <p:nvPr/>
          </p:nvSpPr>
          <p:spPr>
            <a:xfrm>
              <a:off x="2038161" y="37884"/>
              <a:ext cx="912856" cy="773546"/>
            </a:xfrm>
            <a:custGeom>
              <a:avLst/>
              <a:gdLst/>
              <a:ahLst/>
              <a:cxnLst/>
              <a:rect l="l" t="t" r="r" b="b"/>
              <a:pathLst>
                <a:path w="912856" h="773546">
                  <a:moveTo>
                    <a:pt x="0" y="0"/>
                  </a:moveTo>
                  <a:lnTo>
                    <a:pt x="912856" y="0"/>
                  </a:lnTo>
                  <a:lnTo>
                    <a:pt x="912856" y="773547"/>
                  </a:lnTo>
                  <a:lnTo>
                    <a:pt x="0" y="773547"/>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sp>
        <p:sp>
          <p:nvSpPr>
            <p:cNvPr id="38" name="Freeform 38"/>
            <p:cNvSpPr/>
            <p:nvPr/>
          </p:nvSpPr>
          <p:spPr>
            <a:xfrm>
              <a:off x="2969855" y="0"/>
              <a:ext cx="600439" cy="891179"/>
            </a:xfrm>
            <a:custGeom>
              <a:avLst/>
              <a:gdLst/>
              <a:ahLst/>
              <a:cxnLst/>
              <a:rect l="l" t="t" r="r" b="b"/>
              <a:pathLst>
                <a:path w="600439" h="891179">
                  <a:moveTo>
                    <a:pt x="0" y="0"/>
                  </a:moveTo>
                  <a:lnTo>
                    <a:pt x="600439" y="0"/>
                  </a:lnTo>
                  <a:lnTo>
                    <a:pt x="600439" y="891179"/>
                  </a:lnTo>
                  <a:lnTo>
                    <a:pt x="0" y="891179"/>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sp>
      </p:grpSp>
      <p:sp>
        <p:nvSpPr>
          <p:cNvPr id="39" name="Freeform 39"/>
          <p:cNvSpPr/>
          <p:nvPr/>
        </p:nvSpPr>
        <p:spPr>
          <a:xfrm>
            <a:off x="15433884" y="426773"/>
            <a:ext cx="2617369" cy="601927"/>
          </a:xfrm>
          <a:custGeom>
            <a:avLst/>
            <a:gdLst/>
            <a:ahLst/>
            <a:cxnLst/>
            <a:rect l="l" t="t" r="r" b="b"/>
            <a:pathLst>
              <a:path w="2617369" h="601927">
                <a:moveTo>
                  <a:pt x="0" y="0"/>
                </a:moveTo>
                <a:lnTo>
                  <a:pt x="2617369" y="0"/>
                </a:lnTo>
                <a:lnTo>
                  <a:pt x="2617369" y="601927"/>
                </a:lnTo>
                <a:lnTo>
                  <a:pt x="0" y="601927"/>
                </a:lnTo>
                <a:lnTo>
                  <a:pt x="0" y="0"/>
                </a:lnTo>
                <a:close/>
              </a:path>
            </a:pathLst>
          </a:custGeom>
          <a:blipFill>
            <a:blip r:embed="rId28"/>
            <a:stretch>
              <a:fillRect/>
            </a:stretch>
          </a:blipFill>
        </p:spPr>
      </p:sp>
      <p:sp>
        <p:nvSpPr>
          <p:cNvPr id="40" name="TextBox 40"/>
          <p:cNvSpPr txBox="1"/>
          <p:nvPr/>
        </p:nvSpPr>
        <p:spPr>
          <a:xfrm>
            <a:off x="4034241" y="4080384"/>
            <a:ext cx="10209729" cy="1817613"/>
          </a:xfrm>
          <a:prstGeom prst="rect">
            <a:avLst/>
          </a:prstGeom>
        </p:spPr>
        <p:txBody>
          <a:bodyPr lIns="0" tIns="0" rIns="0" bIns="0" rtlCol="0" anchor="t">
            <a:spAutoFit/>
          </a:bodyPr>
          <a:lstStyle/>
          <a:p>
            <a:pPr algn="ctr">
              <a:lnSpc>
                <a:spcPts val="15384"/>
              </a:lnSpc>
            </a:pPr>
            <a:r>
              <a:rPr lang="en-US" sz="10000" dirty="0">
                <a:solidFill>
                  <a:srgbClr val="680021"/>
                </a:solidFill>
                <a:latin typeface="Anton"/>
                <a:ea typeface="Anton"/>
                <a:cs typeface="Anton"/>
                <a:sym typeface="Anton"/>
              </a:rPr>
              <a:t>HEDEF KİTLE ANALİZİ</a:t>
            </a:r>
          </a:p>
        </p:txBody>
      </p:sp>
      <p:sp>
        <p:nvSpPr>
          <p:cNvPr id="41" name="TextBox 41"/>
          <p:cNvSpPr txBox="1"/>
          <p:nvPr/>
        </p:nvSpPr>
        <p:spPr>
          <a:xfrm>
            <a:off x="4214350" y="4080384"/>
            <a:ext cx="10209729" cy="1873531"/>
          </a:xfrm>
          <a:prstGeom prst="rect">
            <a:avLst/>
          </a:prstGeom>
        </p:spPr>
        <p:txBody>
          <a:bodyPr lIns="0" tIns="0" rIns="0" bIns="0" rtlCol="0" anchor="t">
            <a:spAutoFit/>
          </a:bodyPr>
          <a:lstStyle/>
          <a:p>
            <a:pPr algn="ctr">
              <a:lnSpc>
                <a:spcPts val="15384"/>
              </a:lnSpc>
            </a:pPr>
            <a:r>
              <a:rPr lang="en-US" sz="10000" dirty="0">
                <a:solidFill>
                  <a:srgbClr val="D4A373"/>
                </a:solidFill>
                <a:latin typeface="Anton"/>
                <a:ea typeface="Anton"/>
                <a:cs typeface="Anton"/>
                <a:sym typeface="Anton"/>
              </a:rPr>
              <a:t>HEDEF KİTLE ANALİZİ</a:t>
            </a:r>
          </a:p>
        </p:txBody>
      </p:sp>
      <p:sp>
        <p:nvSpPr>
          <p:cNvPr id="42" name="AutoShape 42"/>
          <p:cNvSpPr/>
          <p:nvPr/>
        </p:nvSpPr>
        <p:spPr>
          <a:xfrm>
            <a:off x="3722477" y="7471810"/>
            <a:ext cx="10843046" cy="82567"/>
          </a:xfrm>
          <a:prstGeom prst="rect">
            <a:avLst/>
          </a:prstGeom>
          <a:solidFill>
            <a:srgbClr val="D4A373"/>
          </a:solidFill>
        </p:spPr>
      </p:sp>
      <p:sp>
        <p:nvSpPr>
          <p:cNvPr id="43" name="AutoShape 43"/>
          <p:cNvSpPr/>
          <p:nvPr/>
        </p:nvSpPr>
        <p:spPr>
          <a:xfrm>
            <a:off x="3722477" y="2732623"/>
            <a:ext cx="10843046" cy="82567"/>
          </a:xfrm>
          <a:prstGeom prst="rect">
            <a:avLst/>
          </a:prstGeom>
          <a:solidFill>
            <a:srgbClr val="D4A373"/>
          </a:solidFill>
        </p:spPr>
      </p:sp>
      <p:sp>
        <p:nvSpPr>
          <p:cNvPr id="44" name="TextBox 44"/>
          <p:cNvSpPr txBox="1"/>
          <p:nvPr/>
        </p:nvSpPr>
        <p:spPr>
          <a:xfrm>
            <a:off x="69674" y="9665014"/>
            <a:ext cx="1133299" cy="196991"/>
          </a:xfrm>
          <a:prstGeom prst="rect">
            <a:avLst/>
          </a:prstGeom>
        </p:spPr>
        <p:txBody>
          <a:bodyPr lIns="0" tIns="0" rIns="0" bIns="0" rtlCol="0" anchor="t">
            <a:spAutoFit/>
          </a:bodyPr>
          <a:lstStyle/>
          <a:p>
            <a:pPr algn="ctr">
              <a:lnSpc>
                <a:spcPts val="1533"/>
              </a:lnSpc>
            </a:pPr>
            <a:r>
              <a:rPr lang="en-US" sz="1095" b="1">
                <a:solidFill>
                  <a:srgbClr val="680021"/>
                </a:solidFill>
                <a:latin typeface="DejaVu Serif Bold"/>
                <a:ea typeface="DejaVu Serif Bold"/>
                <a:cs typeface="DejaVu Serif Bold"/>
                <a:sym typeface="DejaVu Serif Bold"/>
              </a:rPr>
              <a:t>29-30.12.2025</a:t>
            </a:r>
          </a:p>
        </p:txBody>
      </p:sp>
      <p:grpSp>
        <p:nvGrpSpPr>
          <p:cNvPr id="45" name="Group 45"/>
          <p:cNvGrpSpPr/>
          <p:nvPr/>
        </p:nvGrpSpPr>
        <p:grpSpPr>
          <a:xfrm>
            <a:off x="9169627" y="9981913"/>
            <a:ext cx="51254" cy="311889"/>
            <a:chOff x="0" y="0"/>
            <a:chExt cx="13499" cy="82144"/>
          </a:xfrm>
        </p:grpSpPr>
        <p:sp>
          <p:nvSpPr>
            <p:cNvPr id="46" name="Freeform 46"/>
            <p:cNvSpPr/>
            <p:nvPr/>
          </p:nvSpPr>
          <p:spPr>
            <a:xfrm>
              <a:off x="0" y="0"/>
              <a:ext cx="13499" cy="82144"/>
            </a:xfrm>
            <a:custGeom>
              <a:avLst/>
              <a:gdLst/>
              <a:ahLst/>
              <a:cxnLst/>
              <a:rect l="l" t="t" r="r" b="b"/>
              <a:pathLst>
                <a:path w="13499" h="82144">
                  <a:moveTo>
                    <a:pt x="0" y="0"/>
                  </a:moveTo>
                  <a:lnTo>
                    <a:pt x="13499" y="0"/>
                  </a:lnTo>
                  <a:lnTo>
                    <a:pt x="13499" y="82144"/>
                  </a:lnTo>
                  <a:lnTo>
                    <a:pt x="0" y="82144"/>
                  </a:lnTo>
                  <a:close/>
                </a:path>
              </a:pathLst>
            </a:custGeom>
            <a:solidFill>
              <a:srgbClr val="D4A373"/>
            </a:solidFill>
          </p:spPr>
        </p:sp>
        <p:sp>
          <p:nvSpPr>
            <p:cNvPr id="47" name="TextBox 47"/>
            <p:cNvSpPr txBox="1"/>
            <p:nvPr/>
          </p:nvSpPr>
          <p:spPr>
            <a:xfrm>
              <a:off x="0" y="-47625"/>
              <a:ext cx="13499" cy="129769"/>
            </a:xfrm>
            <a:prstGeom prst="rect">
              <a:avLst/>
            </a:prstGeom>
          </p:spPr>
          <p:txBody>
            <a:bodyPr lIns="50800" tIns="50800" rIns="50800" bIns="50800" rtlCol="0" anchor="ctr"/>
            <a:lstStyle/>
            <a:p>
              <a:pPr algn="ctr">
                <a:lnSpc>
                  <a:spcPts val="2659"/>
                </a:lnSpc>
              </a:pPr>
              <a:endParaRPr/>
            </a:p>
          </p:txBody>
        </p:sp>
      </p:grpSp>
      <p:sp>
        <p:nvSpPr>
          <p:cNvPr id="48" name="TextBox 48"/>
          <p:cNvSpPr txBox="1"/>
          <p:nvPr/>
        </p:nvSpPr>
        <p:spPr>
          <a:xfrm>
            <a:off x="17226975" y="9655489"/>
            <a:ext cx="473414" cy="340146"/>
          </a:xfrm>
          <a:prstGeom prst="rect">
            <a:avLst/>
          </a:prstGeom>
        </p:spPr>
        <p:txBody>
          <a:bodyPr lIns="0" tIns="0" rIns="0" bIns="0" rtlCol="0" anchor="t">
            <a:spAutoFit/>
          </a:bodyPr>
          <a:lstStyle/>
          <a:p>
            <a:pPr algn="ctr">
              <a:lnSpc>
                <a:spcPts val="2776"/>
              </a:lnSpc>
            </a:pPr>
            <a:r>
              <a:rPr lang="en-US" sz="1983">
                <a:solidFill>
                  <a:srgbClr val="6E1E2D"/>
                </a:solidFill>
                <a:latin typeface="Anton"/>
                <a:ea typeface="Anton"/>
                <a:cs typeface="Anton"/>
                <a:sym typeface="Anton"/>
              </a:rPr>
              <a:t>10</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6E1E2D"/>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546" b="-44231"/>
            </a:stretch>
          </a:blipFill>
        </p:spPr>
      </p:sp>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680021">
                <a:alpha val="66667"/>
              </a:srgbClr>
            </a:solidFill>
          </p:spPr>
        </p:sp>
        <p:sp>
          <p:nvSpPr>
            <p:cNvPr id="5" name="TextBox 5"/>
            <p:cNvSpPr txBox="1"/>
            <p:nvPr/>
          </p:nvSpPr>
          <p:spPr>
            <a:xfrm>
              <a:off x="0" y="-47625"/>
              <a:ext cx="4816593" cy="2756958"/>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5760177" y="8706594"/>
            <a:ext cx="3689923" cy="3747431"/>
            <a:chOff x="0" y="0"/>
            <a:chExt cx="4919898" cy="4996575"/>
          </a:xfrm>
        </p:grpSpPr>
        <p:grpSp>
          <p:nvGrpSpPr>
            <p:cNvPr id="7" name="Group 7"/>
            <p:cNvGrpSpPr/>
            <p:nvPr/>
          </p:nvGrpSpPr>
          <p:grpSpPr>
            <a:xfrm rot="-4973104">
              <a:off x="238987" y="238987"/>
              <a:ext cx="4114800" cy="4114800"/>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F7F7"/>
              </a:solidFill>
            </p:spPr>
          </p:sp>
          <p:sp>
            <p:nvSpPr>
              <p:cNvPr id="9" name="TextBox 9"/>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10" name="Group 10"/>
            <p:cNvGrpSpPr/>
            <p:nvPr/>
          </p:nvGrpSpPr>
          <p:grpSpPr>
            <a:xfrm rot="-4973104">
              <a:off x="377225" y="437726"/>
              <a:ext cx="4114800" cy="4114800"/>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A5568"/>
              </a:solidFill>
            </p:spPr>
          </p:sp>
          <p:sp>
            <p:nvSpPr>
              <p:cNvPr id="12" name="TextBox 12"/>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3"/>
            <p:cNvGrpSpPr/>
            <p:nvPr/>
          </p:nvGrpSpPr>
          <p:grpSpPr>
            <a:xfrm rot="-4973104">
              <a:off x="566111" y="642788"/>
              <a:ext cx="4114800" cy="4114800"/>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4A373"/>
              </a:solidFill>
            </p:spPr>
          </p:sp>
          <p:sp>
            <p:nvSpPr>
              <p:cNvPr id="15" name="TextBox 15"/>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grpSp>
        <p:nvGrpSpPr>
          <p:cNvPr id="16" name="Group 16"/>
          <p:cNvGrpSpPr/>
          <p:nvPr/>
        </p:nvGrpSpPr>
        <p:grpSpPr>
          <a:xfrm>
            <a:off x="-1678115" y="8463822"/>
            <a:ext cx="3356231" cy="3367065"/>
            <a:chOff x="0" y="0"/>
            <a:chExt cx="4474974" cy="4489420"/>
          </a:xfrm>
        </p:grpSpPr>
        <p:grpSp>
          <p:nvGrpSpPr>
            <p:cNvPr id="17" name="Group 17"/>
            <p:cNvGrpSpPr/>
            <p:nvPr/>
          </p:nvGrpSpPr>
          <p:grpSpPr>
            <a:xfrm>
              <a:off x="360174" y="0"/>
              <a:ext cx="4114800" cy="4114800"/>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F7F7"/>
              </a:solidFill>
            </p:spPr>
          </p:sp>
          <p:sp>
            <p:nvSpPr>
              <p:cNvPr id="19" name="TextBox 19"/>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180087" y="161790"/>
              <a:ext cx="4114800" cy="4114800"/>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A5568"/>
              </a:solidFill>
            </p:spPr>
          </p:sp>
          <p:sp>
            <p:nvSpPr>
              <p:cNvPr id="22" name="TextBox 22"/>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p:cNvGrpSpPr/>
            <p:nvPr/>
          </p:nvGrpSpPr>
          <p:grpSpPr>
            <a:xfrm>
              <a:off x="0" y="374620"/>
              <a:ext cx="4114800" cy="4114800"/>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4A373"/>
              </a:solidFill>
            </p:spPr>
          </p:sp>
          <p:sp>
            <p:nvSpPr>
              <p:cNvPr id="25" name="TextBox 25"/>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grpSp>
        <p:nvGrpSpPr>
          <p:cNvPr id="26" name="Group 26"/>
          <p:cNvGrpSpPr/>
          <p:nvPr/>
        </p:nvGrpSpPr>
        <p:grpSpPr>
          <a:xfrm>
            <a:off x="339255" y="426773"/>
            <a:ext cx="2677720" cy="907012"/>
            <a:chOff x="0" y="0"/>
            <a:chExt cx="3570294" cy="1209349"/>
          </a:xfrm>
        </p:grpSpPr>
        <p:sp>
          <p:nvSpPr>
            <p:cNvPr id="27" name="Freeform 27"/>
            <p:cNvSpPr/>
            <p:nvPr/>
          </p:nvSpPr>
          <p:spPr>
            <a:xfrm>
              <a:off x="0" y="36650"/>
              <a:ext cx="412932" cy="751026"/>
            </a:xfrm>
            <a:custGeom>
              <a:avLst/>
              <a:gdLst/>
              <a:ahLst/>
              <a:cxnLst/>
              <a:rect l="l" t="t" r="r" b="b"/>
              <a:pathLst>
                <a:path w="412932" h="751026">
                  <a:moveTo>
                    <a:pt x="0" y="0"/>
                  </a:moveTo>
                  <a:lnTo>
                    <a:pt x="412932" y="0"/>
                  </a:lnTo>
                  <a:lnTo>
                    <a:pt x="412932" y="751026"/>
                  </a:lnTo>
                  <a:lnTo>
                    <a:pt x="0" y="7510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8" name="Freeform 28"/>
            <p:cNvSpPr/>
            <p:nvPr/>
          </p:nvSpPr>
          <p:spPr>
            <a:xfrm>
              <a:off x="600041" y="83114"/>
              <a:ext cx="271302" cy="657768"/>
            </a:xfrm>
            <a:custGeom>
              <a:avLst/>
              <a:gdLst/>
              <a:ahLst/>
              <a:cxnLst/>
              <a:rect l="l" t="t" r="r" b="b"/>
              <a:pathLst>
                <a:path w="271302" h="657768">
                  <a:moveTo>
                    <a:pt x="0" y="0"/>
                  </a:moveTo>
                  <a:lnTo>
                    <a:pt x="271302" y="0"/>
                  </a:lnTo>
                  <a:lnTo>
                    <a:pt x="271302" y="657768"/>
                  </a:lnTo>
                  <a:lnTo>
                    <a:pt x="0" y="6577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9" name="Freeform 29"/>
            <p:cNvSpPr/>
            <p:nvPr/>
          </p:nvSpPr>
          <p:spPr>
            <a:xfrm>
              <a:off x="629758" y="981206"/>
              <a:ext cx="256106" cy="226538"/>
            </a:xfrm>
            <a:custGeom>
              <a:avLst/>
              <a:gdLst/>
              <a:ahLst/>
              <a:cxnLst/>
              <a:rect l="l" t="t" r="r" b="b"/>
              <a:pathLst>
                <a:path w="256106" h="226538">
                  <a:moveTo>
                    <a:pt x="0" y="0"/>
                  </a:moveTo>
                  <a:lnTo>
                    <a:pt x="256106" y="0"/>
                  </a:lnTo>
                  <a:lnTo>
                    <a:pt x="256106" y="226538"/>
                  </a:lnTo>
                  <a:lnTo>
                    <a:pt x="0" y="22653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30" name="Freeform 30"/>
            <p:cNvSpPr/>
            <p:nvPr/>
          </p:nvSpPr>
          <p:spPr>
            <a:xfrm>
              <a:off x="1127335" y="980397"/>
              <a:ext cx="139566" cy="228278"/>
            </a:xfrm>
            <a:custGeom>
              <a:avLst/>
              <a:gdLst/>
              <a:ahLst/>
              <a:cxnLst/>
              <a:rect l="l" t="t" r="r" b="b"/>
              <a:pathLst>
                <a:path w="139566" h="228278">
                  <a:moveTo>
                    <a:pt x="0" y="0"/>
                  </a:moveTo>
                  <a:lnTo>
                    <a:pt x="139566" y="0"/>
                  </a:lnTo>
                  <a:lnTo>
                    <a:pt x="139566" y="228278"/>
                  </a:lnTo>
                  <a:lnTo>
                    <a:pt x="0" y="22827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1" name="Freeform 31"/>
            <p:cNvSpPr/>
            <p:nvPr/>
          </p:nvSpPr>
          <p:spPr>
            <a:xfrm>
              <a:off x="1059801" y="37702"/>
              <a:ext cx="411185" cy="750082"/>
            </a:xfrm>
            <a:custGeom>
              <a:avLst/>
              <a:gdLst/>
              <a:ahLst/>
              <a:cxnLst/>
              <a:rect l="l" t="t" r="r" b="b"/>
              <a:pathLst>
                <a:path w="411185" h="750082">
                  <a:moveTo>
                    <a:pt x="0" y="0"/>
                  </a:moveTo>
                  <a:lnTo>
                    <a:pt x="411185" y="0"/>
                  </a:lnTo>
                  <a:lnTo>
                    <a:pt x="411185" y="750082"/>
                  </a:lnTo>
                  <a:lnTo>
                    <a:pt x="0" y="75008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2" name="Freeform 32"/>
            <p:cNvSpPr/>
            <p:nvPr/>
          </p:nvSpPr>
          <p:spPr>
            <a:xfrm>
              <a:off x="1505276" y="981145"/>
              <a:ext cx="200598" cy="228204"/>
            </a:xfrm>
            <a:custGeom>
              <a:avLst/>
              <a:gdLst/>
              <a:ahLst/>
              <a:cxnLst/>
              <a:rect l="l" t="t" r="r" b="b"/>
              <a:pathLst>
                <a:path w="200598" h="228204">
                  <a:moveTo>
                    <a:pt x="0" y="0"/>
                  </a:moveTo>
                  <a:lnTo>
                    <a:pt x="200598" y="0"/>
                  </a:lnTo>
                  <a:lnTo>
                    <a:pt x="200598" y="228204"/>
                  </a:lnTo>
                  <a:lnTo>
                    <a:pt x="0" y="22820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33" name="Freeform 33"/>
            <p:cNvSpPr/>
            <p:nvPr/>
          </p:nvSpPr>
          <p:spPr>
            <a:xfrm>
              <a:off x="1659626" y="82986"/>
              <a:ext cx="322986" cy="657998"/>
            </a:xfrm>
            <a:custGeom>
              <a:avLst/>
              <a:gdLst/>
              <a:ahLst/>
              <a:cxnLst/>
              <a:rect l="l" t="t" r="r" b="b"/>
              <a:pathLst>
                <a:path w="322986" h="657998">
                  <a:moveTo>
                    <a:pt x="0" y="0"/>
                  </a:moveTo>
                  <a:lnTo>
                    <a:pt x="322986" y="0"/>
                  </a:lnTo>
                  <a:lnTo>
                    <a:pt x="322986" y="657997"/>
                  </a:lnTo>
                  <a:lnTo>
                    <a:pt x="0" y="65799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34" name="Freeform 34"/>
            <p:cNvSpPr/>
            <p:nvPr/>
          </p:nvSpPr>
          <p:spPr>
            <a:xfrm>
              <a:off x="1928662" y="981914"/>
              <a:ext cx="202676" cy="225729"/>
            </a:xfrm>
            <a:custGeom>
              <a:avLst/>
              <a:gdLst/>
              <a:ahLst/>
              <a:cxnLst/>
              <a:rect l="l" t="t" r="r" b="b"/>
              <a:pathLst>
                <a:path w="202676" h="225729">
                  <a:moveTo>
                    <a:pt x="0" y="0"/>
                  </a:moveTo>
                  <a:lnTo>
                    <a:pt x="202676" y="0"/>
                  </a:lnTo>
                  <a:lnTo>
                    <a:pt x="202676" y="225729"/>
                  </a:lnTo>
                  <a:lnTo>
                    <a:pt x="0" y="22572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35" name="Freeform 35"/>
            <p:cNvSpPr/>
            <p:nvPr/>
          </p:nvSpPr>
          <p:spPr>
            <a:xfrm>
              <a:off x="2347678" y="982953"/>
              <a:ext cx="222970" cy="223948"/>
            </a:xfrm>
            <a:custGeom>
              <a:avLst/>
              <a:gdLst/>
              <a:ahLst/>
              <a:cxnLst/>
              <a:rect l="l" t="t" r="r" b="b"/>
              <a:pathLst>
                <a:path w="222970" h="223948">
                  <a:moveTo>
                    <a:pt x="0" y="0"/>
                  </a:moveTo>
                  <a:lnTo>
                    <a:pt x="222970" y="0"/>
                  </a:lnTo>
                  <a:lnTo>
                    <a:pt x="222970" y="223948"/>
                  </a:lnTo>
                  <a:lnTo>
                    <a:pt x="0" y="22394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36" name="Freeform 36"/>
            <p:cNvSpPr/>
            <p:nvPr/>
          </p:nvSpPr>
          <p:spPr>
            <a:xfrm>
              <a:off x="2038161" y="37884"/>
              <a:ext cx="912856" cy="773546"/>
            </a:xfrm>
            <a:custGeom>
              <a:avLst/>
              <a:gdLst/>
              <a:ahLst/>
              <a:cxnLst/>
              <a:rect l="l" t="t" r="r" b="b"/>
              <a:pathLst>
                <a:path w="912856" h="773546">
                  <a:moveTo>
                    <a:pt x="0" y="0"/>
                  </a:moveTo>
                  <a:lnTo>
                    <a:pt x="912856" y="0"/>
                  </a:lnTo>
                  <a:lnTo>
                    <a:pt x="912856" y="773547"/>
                  </a:lnTo>
                  <a:lnTo>
                    <a:pt x="0" y="773547"/>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37" name="Freeform 37"/>
            <p:cNvSpPr/>
            <p:nvPr/>
          </p:nvSpPr>
          <p:spPr>
            <a:xfrm>
              <a:off x="2969855" y="0"/>
              <a:ext cx="600439" cy="891179"/>
            </a:xfrm>
            <a:custGeom>
              <a:avLst/>
              <a:gdLst/>
              <a:ahLst/>
              <a:cxnLst/>
              <a:rect l="l" t="t" r="r" b="b"/>
              <a:pathLst>
                <a:path w="600439" h="891179">
                  <a:moveTo>
                    <a:pt x="0" y="0"/>
                  </a:moveTo>
                  <a:lnTo>
                    <a:pt x="600439" y="0"/>
                  </a:lnTo>
                  <a:lnTo>
                    <a:pt x="600439" y="891179"/>
                  </a:lnTo>
                  <a:lnTo>
                    <a:pt x="0" y="891179"/>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grpSp>
      <p:sp>
        <p:nvSpPr>
          <p:cNvPr id="38" name="Freeform 38"/>
          <p:cNvSpPr/>
          <p:nvPr/>
        </p:nvSpPr>
        <p:spPr>
          <a:xfrm>
            <a:off x="15433884" y="426773"/>
            <a:ext cx="2617369" cy="601927"/>
          </a:xfrm>
          <a:custGeom>
            <a:avLst/>
            <a:gdLst/>
            <a:ahLst/>
            <a:cxnLst/>
            <a:rect l="l" t="t" r="r" b="b"/>
            <a:pathLst>
              <a:path w="2617369" h="601927">
                <a:moveTo>
                  <a:pt x="0" y="0"/>
                </a:moveTo>
                <a:lnTo>
                  <a:pt x="2617369" y="0"/>
                </a:lnTo>
                <a:lnTo>
                  <a:pt x="2617369" y="601927"/>
                </a:lnTo>
                <a:lnTo>
                  <a:pt x="0" y="601927"/>
                </a:lnTo>
                <a:lnTo>
                  <a:pt x="0" y="0"/>
                </a:lnTo>
                <a:close/>
              </a:path>
            </a:pathLst>
          </a:custGeom>
          <a:blipFill>
            <a:blip r:embed="rId25"/>
            <a:stretch>
              <a:fillRect/>
            </a:stretch>
          </a:blipFill>
        </p:spPr>
      </p:sp>
      <p:grpSp>
        <p:nvGrpSpPr>
          <p:cNvPr id="39" name="Group 39"/>
          <p:cNvGrpSpPr/>
          <p:nvPr/>
        </p:nvGrpSpPr>
        <p:grpSpPr>
          <a:xfrm>
            <a:off x="10155240" y="1333785"/>
            <a:ext cx="6092820" cy="724274"/>
            <a:chOff x="0" y="0"/>
            <a:chExt cx="1913694" cy="227487"/>
          </a:xfrm>
        </p:grpSpPr>
        <p:sp>
          <p:nvSpPr>
            <p:cNvPr id="40" name="Freeform 40"/>
            <p:cNvSpPr/>
            <p:nvPr/>
          </p:nvSpPr>
          <p:spPr>
            <a:xfrm>
              <a:off x="0" y="0"/>
              <a:ext cx="1913694" cy="227487"/>
            </a:xfrm>
            <a:custGeom>
              <a:avLst/>
              <a:gdLst/>
              <a:ahLst/>
              <a:cxnLst/>
              <a:rect l="l" t="t" r="r" b="b"/>
              <a:pathLst>
                <a:path w="1913694" h="227487">
                  <a:moveTo>
                    <a:pt x="31767" y="0"/>
                  </a:moveTo>
                  <a:lnTo>
                    <a:pt x="1881928" y="0"/>
                  </a:lnTo>
                  <a:cubicBezTo>
                    <a:pt x="1899472" y="0"/>
                    <a:pt x="1913694" y="14222"/>
                    <a:pt x="1913694" y="31767"/>
                  </a:cubicBezTo>
                  <a:lnTo>
                    <a:pt x="1913694" y="195721"/>
                  </a:lnTo>
                  <a:cubicBezTo>
                    <a:pt x="1913694" y="204146"/>
                    <a:pt x="1910347" y="212226"/>
                    <a:pt x="1904390" y="218183"/>
                  </a:cubicBezTo>
                  <a:cubicBezTo>
                    <a:pt x="1898433" y="224140"/>
                    <a:pt x="1890353" y="227487"/>
                    <a:pt x="1881928" y="227487"/>
                  </a:cubicBezTo>
                  <a:lnTo>
                    <a:pt x="31767" y="227487"/>
                  </a:lnTo>
                  <a:cubicBezTo>
                    <a:pt x="14222" y="227487"/>
                    <a:pt x="0" y="213265"/>
                    <a:pt x="0" y="195721"/>
                  </a:cubicBezTo>
                  <a:lnTo>
                    <a:pt x="0" y="31767"/>
                  </a:lnTo>
                  <a:cubicBezTo>
                    <a:pt x="0" y="14222"/>
                    <a:pt x="14222" y="0"/>
                    <a:pt x="31767" y="0"/>
                  </a:cubicBezTo>
                  <a:close/>
                </a:path>
              </a:pathLst>
            </a:custGeom>
            <a:solidFill>
              <a:srgbClr val="D4A373">
                <a:alpha val="47843"/>
              </a:srgbClr>
            </a:solidFill>
          </p:spPr>
        </p:sp>
        <p:sp>
          <p:nvSpPr>
            <p:cNvPr id="41" name="TextBox 41"/>
            <p:cNvSpPr txBox="1"/>
            <p:nvPr/>
          </p:nvSpPr>
          <p:spPr>
            <a:xfrm>
              <a:off x="0" y="-47625"/>
              <a:ext cx="1913694" cy="275112"/>
            </a:xfrm>
            <a:prstGeom prst="rect">
              <a:avLst/>
            </a:prstGeom>
          </p:spPr>
          <p:txBody>
            <a:bodyPr lIns="45937" tIns="45937" rIns="45937" bIns="45937" rtlCol="0" anchor="ctr"/>
            <a:lstStyle/>
            <a:p>
              <a:pPr algn="ctr">
                <a:lnSpc>
                  <a:spcPts val="2659"/>
                </a:lnSpc>
              </a:pPr>
              <a:endParaRPr/>
            </a:p>
          </p:txBody>
        </p:sp>
      </p:grpSp>
      <p:sp>
        <p:nvSpPr>
          <p:cNvPr id="42" name="TextBox 42"/>
          <p:cNvSpPr txBox="1"/>
          <p:nvPr/>
        </p:nvSpPr>
        <p:spPr>
          <a:xfrm>
            <a:off x="11009163" y="1248060"/>
            <a:ext cx="4357092" cy="877570"/>
          </a:xfrm>
          <a:prstGeom prst="rect">
            <a:avLst/>
          </a:prstGeom>
        </p:spPr>
        <p:txBody>
          <a:bodyPr lIns="0" tIns="0" rIns="0" bIns="0" rtlCol="0" anchor="t">
            <a:spAutoFit/>
          </a:bodyPr>
          <a:lstStyle/>
          <a:p>
            <a:pPr algn="ctr">
              <a:lnSpc>
                <a:spcPts val="7279"/>
              </a:lnSpc>
            </a:pPr>
            <a:r>
              <a:rPr lang="en-US" sz="5000" dirty="0" err="1">
                <a:solidFill>
                  <a:srgbClr val="6E1E2D"/>
                </a:solidFill>
                <a:latin typeface="Anton"/>
                <a:ea typeface="Anton"/>
                <a:cs typeface="Anton"/>
                <a:sym typeface="Anton"/>
              </a:rPr>
              <a:t>Araştırma</a:t>
            </a:r>
            <a:r>
              <a:rPr lang="en-US" sz="5000" dirty="0">
                <a:solidFill>
                  <a:srgbClr val="6E1E2D"/>
                </a:solidFill>
                <a:latin typeface="Anton"/>
                <a:ea typeface="Anton"/>
                <a:cs typeface="Anton"/>
                <a:sym typeface="Anton"/>
              </a:rPr>
              <a:t> </a:t>
            </a:r>
            <a:r>
              <a:rPr lang="en-US" sz="5000" dirty="0" err="1">
                <a:solidFill>
                  <a:srgbClr val="6E1E2D"/>
                </a:solidFill>
                <a:latin typeface="Anton"/>
                <a:ea typeface="Anton"/>
                <a:cs typeface="Anton"/>
                <a:sym typeface="Anton"/>
              </a:rPr>
              <a:t>Amacı</a:t>
            </a:r>
            <a:endParaRPr lang="en-US" sz="5000" dirty="0">
              <a:solidFill>
                <a:srgbClr val="6E1E2D"/>
              </a:solidFill>
              <a:latin typeface="Anton"/>
              <a:ea typeface="Anton"/>
              <a:cs typeface="Anton"/>
              <a:sym typeface="Anton"/>
            </a:endParaRPr>
          </a:p>
        </p:txBody>
      </p:sp>
      <p:grpSp>
        <p:nvGrpSpPr>
          <p:cNvPr id="43" name="Group 43"/>
          <p:cNvGrpSpPr/>
          <p:nvPr/>
        </p:nvGrpSpPr>
        <p:grpSpPr>
          <a:xfrm>
            <a:off x="9144000" y="2393831"/>
            <a:ext cx="8115300" cy="2762949"/>
            <a:chOff x="0" y="0"/>
            <a:chExt cx="2548935" cy="867815"/>
          </a:xfrm>
        </p:grpSpPr>
        <p:sp>
          <p:nvSpPr>
            <p:cNvPr id="44" name="Freeform 44"/>
            <p:cNvSpPr/>
            <p:nvPr/>
          </p:nvSpPr>
          <p:spPr>
            <a:xfrm>
              <a:off x="0" y="0"/>
              <a:ext cx="2548935" cy="867815"/>
            </a:xfrm>
            <a:custGeom>
              <a:avLst/>
              <a:gdLst/>
              <a:ahLst/>
              <a:cxnLst/>
              <a:rect l="l" t="t" r="r" b="b"/>
              <a:pathLst>
                <a:path w="2548935" h="867815">
                  <a:moveTo>
                    <a:pt x="31482" y="0"/>
                  </a:moveTo>
                  <a:lnTo>
                    <a:pt x="2517454" y="0"/>
                  </a:lnTo>
                  <a:cubicBezTo>
                    <a:pt x="2534840" y="0"/>
                    <a:pt x="2548935" y="14095"/>
                    <a:pt x="2548935" y="31482"/>
                  </a:cubicBezTo>
                  <a:lnTo>
                    <a:pt x="2548935" y="836333"/>
                  </a:lnTo>
                  <a:cubicBezTo>
                    <a:pt x="2548935" y="853720"/>
                    <a:pt x="2534840" y="867815"/>
                    <a:pt x="2517454" y="867815"/>
                  </a:cubicBezTo>
                  <a:lnTo>
                    <a:pt x="31482" y="867815"/>
                  </a:lnTo>
                  <a:cubicBezTo>
                    <a:pt x="23132" y="867815"/>
                    <a:pt x="15125" y="864498"/>
                    <a:pt x="9221" y="858594"/>
                  </a:cubicBezTo>
                  <a:cubicBezTo>
                    <a:pt x="3317" y="852690"/>
                    <a:pt x="0" y="844683"/>
                    <a:pt x="0" y="836333"/>
                  </a:cubicBezTo>
                  <a:lnTo>
                    <a:pt x="0" y="31482"/>
                  </a:lnTo>
                  <a:cubicBezTo>
                    <a:pt x="0" y="14095"/>
                    <a:pt x="14095" y="0"/>
                    <a:pt x="31482" y="0"/>
                  </a:cubicBezTo>
                  <a:close/>
                </a:path>
              </a:pathLst>
            </a:custGeom>
            <a:solidFill>
              <a:srgbClr val="D4A373">
                <a:alpha val="47843"/>
              </a:srgbClr>
            </a:solidFill>
          </p:spPr>
        </p:sp>
        <p:sp>
          <p:nvSpPr>
            <p:cNvPr id="45" name="TextBox 45"/>
            <p:cNvSpPr txBox="1"/>
            <p:nvPr/>
          </p:nvSpPr>
          <p:spPr>
            <a:xfrm>
              <a:off x="0" y="-47625"/>
              <a:ext cx="2548935" cy="915440"/>
            </a:xfrm>
            <a:prstGeom prst="rect">
              <a:avLst/>
            </a:prstGeom>
          </p:spPr>
          <p:txBody>
            <a:bodyPr lIns="45937" tIns="45937" rIns="45937" bIns="45937" rtlCol="0" anchor="ctr"/>
            <a:lstStyle/>
            <a:p>
              <a:pPr algn="ctr">
                <a:lnSpc>
                  <a:spcPts val="2659"/>
                </a:lnSpc>
              </a:pPr>
              <a:endParaRPr/>
            </a:p>
          </p:txBody>
        </p:sp>
      </p:grpSp>
      <p:sp>
        <p:nvSpPr>
          <p:cNvPr id="46" name="TextBox 46"/>
          <p:cNvSpPr txBox="1"/>
          <p:nvPr/>
        </p:nvSpPr>
        <p:spPr>
          <a:xfrm>
            <a:off x="9144000" y="2553581"/>
            <a:ext cx="8115300" cy="2367251"/>
          </a:xfrm>
          <a:prstGeom prst="rect">
            <a:avLst/>
          </a:prstGeom>
        </p:spPr>
        <p:txBody>
          <a:bodyPr lIns="0" tIns="0" rIns="0" bIns="0" rtlCol="0" anchor="t">
            <a:spAutoFit/>
          </a:bodyPr>
          <a:lstStyle/>
          <a:p>
            <a:pPr algn="ctr">
              <a:lnSpc>
                <a:spcPts val="3772"/>
              </a:lnSpc>
            </a:pPr>
            <a:r>
              <a:rPr lang="en-US" sz="2694" b="1">
                <a:solidFill>
                  <a:srgbClr val="F7F7F7"/>
                </a:solidFill>
                <a:latin typeface="Poppins Bold"/>
                <a:ea typeface="Poppins Bold"/>
                <a:cs typeface="Poppins Bold"/>
                <a:sym typeface="Poppins Bold"/>
              </a:rPr>
              <a:t>Bu araştırma, Metro Turizm’in hitap ettiği hedef kitleyi doğru ve tutarlı bir şekilde belirleyerek, gelecekte yapılacak  kampanya ve reklam çalışmalarının dilini uygun hale getirmeyi amaçlamaktadır.</a:t>
            </a:r>
          </a:p>
        </p:txBody>
      </p:sp>
      <p:grpSp>
        <p:nvGrpSpPr>
          <p:cNvPr id="47" name="Group 47"/>
          <p:cNvGrpSpPr/>
          <p:nvPr/>
        </p:nvGrpSpPr>
        <p:grpSpPr>
          <a:xfrm>
            <a:off x="1422187" y="4356174"/>
            <a:ext cx="6092820" cy="787326"/>
            <a:chOff x="0" y="0"/>
            <a:chExt cx="1913694" cy="247291"/>
          </a:xfrm>
        </p:grpSpPr>
        <p:sp>
          <p:nvSpPr>
            <p:cNvPr id="48" name="Freeform 48"/>
            <p:cNvSpPr/>
            <p:nvPr/>
          </p:nvSpPr>
          <p:spPr>
            <a:xfrm>
              <a:off x="0" y="0"/>
              <a:ext cx="1913694" cy="247291"/>
            </a:xfrm>
            <a:custGeom>
              <a:avLst/>
              <a:gdLst/>
              <a:ahLst/>
              <a:cxnLst/>
              <a:rect l="l" t="t" r="r" b="b"/>
              <a:pathLst>
                <a:path w="1913694" h="247291">
                  <a:moveTo>
                    <a:pt x="31767" y="0"/>
                  </a:moveTo>
                  <a:lnTo>
                    <a:pt x="1881928" y="0"/>
                  </a:lnTo>
                  <a:cubicBezTo>
                    <a:pt x="1899472" y="0"/>
                    <a:pt x="1913694" y="14222"/>
                    <a:pt x="1913694" y="31767"/>
                  </a:cubicBezTo>
                  <a:lnTo>
                    <a:pt x="1913694" y="215525"/>
                  </a:lnTo>
                  <a:cubicBezTo>
                    <a:pt x="1913694" y="223950"/>
                    <a:pt x="1910347" y="232030"/>
                    <a:pt x="1904390" y="237987"/>
                  </a:cubicBezTo>
                  <a:cubicBezTo>
                    <a:pt x="1898433" y="243944"/>
                    <a:pt x="1890353" y="247291"/>
                    <a:pt x="1881928" y="247291"/>
                  </a:cubicBezTo>
                  <a:lnTo>
                    <a:pt x="31767" y="247291"/>
                  </a:lnTo>
                  <a:cubicBezTo>
                    <a:pt x="14222" y="247291"/>
                    <a:pt x="0" y="233069"/>
                    <a:pt x="0" y="215525"/>
                  </a:cubicBezTo>
                  <a:lnTo>
                    <a:pt x="0" y="31767"/>
                  </a:lnTo>
                  <a:cubicBezTo>
                    <a:pt x="0" y="14222"/>
                    <a:pt x="14222" y="0"/>
                    <a:pt x="31767" y="0"/>
                  </a:cubicBezTo>
                  <a:close/>
                </a:path>
              </a:pathLst>
            </a:custGeom>
            <a:solidFill>
              <a:srgbClr val="D4A373">
                <a:alpha val="47843"/>
              </a:srgbClr>
            </a:solidFill>
          </p:spPr>
        </p:sp>
        <p:sp>
          <p:nvSpPr>
            <p:cNvPr id="49" name="TextBox 49"/>
            <p:cNvSpPr txBox="1"/>
            <p:nvPr/>
          </p:nvSpPr>
          <p:spPr>
            <a:xfrm>
              <a:off x="0" y="-47625"/>
              <a:ext cx="1913694" cy="294916"/>
            </a:xfrm>
            <a:prstGeom prst="rect">
              <a:avLst/>
            </a:prstGeom>
          </p:spPr>
          <p:txBody>
            <a:bodyPr lIns="45937" tIns="45937" rIns="45937" bIns="45937" rtlCol="0" anchor="ctr"/>
            <a:lstStyle/>
            <a:p>
              <a:pPr algn="ctr">
                <a:lnSpc>
                  <a:spcPts val="2659"/>
                </a:lnSpc>
              </a:pPr>
              <a:endParaRPr/>
            </a:p>
          </p:txBody>
        </p:sp>
      </p:grpSp>
      <p:sp>
        <p:nvSpPr>
          <p:cNvPr id="50" name="TextBox 50"/>
          <p:cNvSpPr txBox="1"/>
          <p:nvPr/>
        </p:nvSpPr>
        <p:spPr>
          <a:xfrm>
            <a:off x="2033888" y="4270449"/>
            <a:ext cx="4869418" cy="877570"/>
          </a:xfrm>
          <a:prstGeom prst="rect">
            <a:avLst/>
          </a:prstGeom>
        </p:spPr>
        <p:txBody>
          <a:bodyPr lIns="0" tIns="0" rIns="0" bIns="0" rtlCol="0" anchor="t">
            <a:spAutoFit/>
          </a:bodyPr>
          <a:lstStyle/>
          <a:p>
            <a:pPr algn="ctr">
              <a:lnSpc>
                <a:spcPts val="7279"/>
              </a:lnSpc>
            </a:pPr>
            <a:r>
              <a:rPr lang="en-US" sz="5000" dirty="0" err="1">
                <a:solidFill>
                  <a:srgbClr val="6E1E2D"/>
                </a:solidFill>
                <a:latin typeface="Anton"/>
                <a:ea typeface="Anton"/>
                <a:cs typeface="Anton"/>
                <a:sym typeface="Anton"/>
              </a:rPr>
              <a:t>Araştırma</a:t>
            </a:r>
            <a:r>
              <a:rPr lang="en-US" sz="5000" dirty="0">
                <a:solidFill>
                  <a:srgbClr val="6E1E2D"/>
                </a:solidFill>
                <a:latin typeface="Anton"/>
                <a:ea typeface="Anton"/>
                <a:cs typeface="Anton"/>
                <a:sym typeface="Anton"/>
              </a:rPr>
              <a:t> </a:t>
            </a:r>
            <a:r>
              <a:rPr lang="en-US" sz="5000" dirty="0" err="1">
                <a:solidFill>
                  <a:srgbClr val="6E1E2D"/>
                </a:solidFill>
                <a:latin typeface="Anton"/>
                <a:ea typeface="Anton"/>
                <a:cs typeface="Anton"/>
                <a:sym typeface="Anton"/>
              </a:rPr>
              <a:t>Yöntemi</a:t>
            </a:r>
            <a:endParaRPr lang="en-US" sz="5000" dirty="0">
              <a:solidFill>
                <a:srgbClr val="6E1E2D"/>
              </a:solidFill>
              <a:latin typeface="Anton"/>
              <a:ea typeface="Anton"/>
              <a:cs typeface="Anton"/>
              <a:sym typeface="Anton"/>
            </a:endParaRPr>
          </a:p>
        </p:txBody>
      </p:sp>
      <p:grpSp>
        <p:nvGrpSpPr>
          <p:cNvPr id="51" name="Group 51"/>
          <p:cNvGrpSpPr/>
          <p:nvPr/>
        </p:nvGrpSpPr>
        <p:grpSpPr>
          <a:xfrm>
            <a:off x="691792" y="5613980"/>
            <a:ext cx="8115300" cy="2762949"/>
            <a:chOff x="0" y="0"/>
            <a:chExt cx="2548935" cy="867815"/>
          </a:xfrm>
        </p:grpSpPr>
        <p:sp>
          <p:nvSpPr>
            <p:cNvPr id="52" name="Freeform 52"/>
            <p:cNvSpPr/>
            <p:nvPr/>
          </p:nvSpPr>
          <p:spPr>
            <a:xfrm>
              <a:off x="0" y="0"/>
              <a:ext cx="2548935" cy="867815"/>
            </a:xfrm>
            <a:custGeom>
              <a:avLst/>
              <a:gdLst/>
              <a:ahLst/>
              <a:cxnLst/>
              <a:rect l="l" t="t" r="r" b="b"/>
              <a:pathLst>
                <a:path w="2548935" h="867815">
                  <a:moveTo>
                    <a:pt x="31482" y="0"/>
                  </a:moveTo>
                  <a:lnTo>
                    <a:pt x="2517454" y="0"/>
                  </a:lnTo>
                  <a:cubicBezTo>
                    <a:pt x="2534840" y="0"/>
                    <a:pt x="2548935" y="14095"/>
                    <a:pt x="2548935" y="31482"/>
                  </a:cubicBezTo>
                  <a:lnTo>
                    <a:pt x="2548935" y="836333"/>
                  </a:lnTo>
                  <a:cubicBezTo>
                    <a:pt x="2548935" y="853720"/>
                    <a:pt x="2534840" y="867815"/>
                    <a:pt x="2517454" y="867815"/>
                  </a:cubicBezTo>
                  <a:lnTo>
                    <a:pt x="31482" y="867815"/>
                  </a:lnTo>
                  <a:cubicBezTo>
                    <a:pt x="23132" y="867815"/>
                    <a:pt x="15125" y="864498"/>
                    <a:pt x="9221" y="858594"/>
                  </a:cubicBezTo>
                  <a:cubicBezTo>
                    <a:pt x="3317" y="852690"/>
                    <a:pt x="0" y="844683"/>
                    <a:pt x="0" y="836333"/>
                  </a:cubicBezTo>
                  <a:lnTo>
                    <a:pt x="0" y="31482"/>
                  </a:lnTo>
                  <a:cubicBezTo>
                    <a:pt x="0" y="14095"/>
                    <a:pt x="14095" y="0"/>
                    <a:pt x="31482" y="0"/>
                  </a:cubicBezTo>
                  <a:close/>
                </a:path>
              </a:pathLst>
            </a:custGeom>
            <a:solidFill>
              <a:srgbClr val="D4A373">
                <a:alpha val="47843"/>
              </a:srgbClr>
            </a:solidFill>
          </p:spPr>
        </p:sp>
        <p:sp>
          <p:nvSpPr>
            <p:cNvPr id="53" name="TextBox 53"/>
            <p:cNvSpPr txBox="1"/>
            <p:nvPr/>
          </p:nvSpPr>
          <p:spPr>
            <a:xfrm>
              <a:off x="0" y="-47625"/>
              <a:ext cx="2548935" cy="915440"/>
            </a:xfrm>
            <a:prstGeom prst="rect">
              <a:avLst/>
            </a:prstGeom>
          </p:spPr>
          <p:txBody>
            <a:bodyPr lIns="45937" tIns="45937" rIns="45937" bIns="45937" rtlCol="0" anchor="ctr"/>
            <a:lstStyle/>
            <a:p>
              <a:pPr algn="ctr">
                <a:lnSpc>
                  <a:spcPts val="2659"/>
                </a:lnSpc>
              </a:pPr>
              <a:endParaRPr/>
            </a:p>
          </p:txBody>
        </p:sp>
      </p:grpSp>
      <p:sp>
        <p:nvSpPr>
          <p:cNvPr id="54" name="TextBox 54"/>
          <p:cNvSpPr txBox="1"/>
          <p:nvPr/>
        </p:nvSpPr>
        <p:spPr>
          <a:xfrm>
            <a:off x="691792" y="5670209"/>
            <a:ext cx="8115300" cy="2574290"/>
          </a:xfrm>
          <a:prstGeom prst="rect">
            <a:avLst/>
          </a:prstGeom>
        </p:spPr>
        <p:txBody>
          <a:bodyPr lIns="0" tIns="0" rIns="0" bIns="0" rtlCol="0" anchor="t">
            <a:spAutoFit/>
          </a:bodyPr>
          <a:lstStyle/>
          <a:p>
            <a:pPr algn="ctr">
              <a:lnSpc>
                <a:spcPts val="4060"/>
              </a:lnSpc>
            </a:pPr>
            <a:r>
              <a:rPr lang="en-US" sz="2900" b="1">
                <a:solidFill>
                  <a:srgbClr val="F7F7F7"/>
                </a:solidFill>
                <a:latin typeface="Poppins Bold"/>
                <a:ea typeface="Poppins Bold"/>
                <a:cs typeface="Poppins Bold"/>
                <a:sym typeface="Poppins Bold"/>
              </a:rPr>
              <a:t>Firmanın sahip olduğu hedef kitlenin yaş dağılımını belirlemek amacıyla, internet üzerinde yapılan paylaşım, yorum ve blog yazıları incelenmiş ve bu veriler ışığında ortalama bir istatistik elde edilmiştir.</a:t>
            </a:r>
          </a:p>
        </p:txBody>
      </p:sp>
      <p:sp>
        <p:nvSpPr>
          <p:cNvPr id="55" name="TextBox 55"/>
          <p:cNvSpPr txBox="1"/>
          <p:nvPr/>
        </p:nvSpPr>
        <p:spPr>
          <a:xfrm>
            <a:off x="69674" y="9665014"/>
            <a:ext cx="1133299" cy="196991"/>
          </a:xfrm>
          <a:prstGeom prst="rect">
            <a:avLst/>
          </a:prstGeom>
        </p:spPr>
        <p:txBody>
          <a:bodyPr lIns="0" tIns="0" rIns="0" bIns="0" rtlCol="0" anchor="t">
            <a:spAutoFit/>
          </a:bodyPr>
          <a:lstStyle/>
          <a:p>
            <a:pPr algn="ctr">
              <a:lnSpc>
                <a:spcPts val="1533"/>
              </a:lnSpc>
            </a:pPr>
            <a:r>
              <a:rPr lang="en-US" sz="1095" b="1">
                <a:solidFill>
                  <a:srgbClr val="680021"/>
                </a:solidFill>
                <a:latin typeface="DejaVu Serif Bold"/>
                <a:ea typeface="DejaVu Serif Bold"/>
                <a:cs typeface="DejaVu Serif Bold"/>
                <a:sym typeface="DejaVu Serif Bold"/>
              </a:rPr>
              <a:t>29-30.12.2025</a:t>
            </a:r>
          </a:p>
        </p:txBody>
      </p:sp>
      <p:grpSp>
        <p:nvGrpSpPr>
          <p:cNvPr id="56" name="Group 56"/>
          <p:cNvGrpSpPr/>
          <p:nvPr/>
        </p:nvGrpSpPr>
        <p:grpSpPr>
          <a:xfrm>
            <a:off x="9169627" y="9981913"/>
            <a:ext cx="51254" cy="311889"/>
            <a:chOff x="0" y="0"/>
            <a:chExt cx="13499" cy="82144"/>
          </a:xfrm>
        </p:grpSpPr>
        <p:sp>
          <p:nvSpPr>
            <p:cNvPr id="57" name="Freeform 57"/>
            <p:cNvSpPr/>
            <p:nvPr/>
          </p:nvSpPr>
          <p:spPr>
            <a:xfrm>
              <a:off x="0" y="0"/>
              <a:ext cx="13499" cy="82144"/>
            </a:xfrm>
            <a:custGeom>
              <a:avLst/>
              <a:gdLst/>
              <a:ahLst/>
              <a:cxnLst/>
              <a:rect l="l" t="t" r="r" b="b"/>
              <a:pathLst>
                <a:path w="13499" h="82144">
                  <a:moveTo>
                    <a:pt x="0" y="0"/>
                  </a:moveTo>
                  <a:lnTo>
                    <a:pt x="13499" y="0"/>
                  </a:lnTo>
                  <a:lnTo>
                    <a:pt x="13499" y="82144"/>
                  </a:lnTo>
                  <a:lnTo>
                    <a:pt x="0" y="82144"/>
                  </a:lnTo>
                  <a:close/>
                </a:path>
              </a:pathLst>
            </a:custGeom>
            <a:solidFill>
              <a:srgbClr val="D4A373"/>
            </a:solidFill>
          </p:spPr>
        </p:sp>
        <p:sp>
          <p:nvSpPr>
            <p:cNvPr id="58" name="TextBox 58"/>
            <p:cNvSpPr txBox="1"/>
            <p:nvPr/>
          </p:nvSpPr>
          <p:spPr>
            <a:xfrm>
              <a:off x="0" y="-47625"/>
              <a:ext cx="13499" cy="129769"/>
            </a:xfrm>
            <a:prstGeom prst="rect">
              <a:avLst/>
            </a:prstGeom>
          </p:spPr>
          <p:txBody>
            <a:bodyPr lIns="50800" tIns="50800" rIns="50800" bIns="50800" rtlCol="0" anchor="ctr"/>
            <a:lstStyle/>
            <a:p>
              <a:pPr algn="ctr">
                <a:lnSpc>
                  <a:spcPts val="2659"/>
                </a:lnSpc>
              </a:pPr>
              <a:endParaRPr/>
            </a:p>
          </p:txBody>
        </p:sp>
      </p:grpSp>
      <p:sp>
        <p:nvSpPr>
          <p:cNvPr id="59" name="TextBox 59"/>
          <p:cNvSpPr txBox="1"/>
          <p:nvPr/>
        </p:nvSpPr>
        <p:spPr>
          <a:xfrm>
            <a:off x="17226975" y="9655489"/>
            <a:ext cx="473414" cy="340146"/>
          </a:xfrm>
          <a:prstGeom prst="rect">
            <a:avLst/>
          </a:prstGeom>
        </p:spPr>
        <p:txBody>
          <a:bodyPr lIns="0" tIns="0" rIns="0" bIns="0" rtlCol="0" anchor="t">
            <a:spAutoFit/>
          </a:bodyPr>
          <a:lstStyle/>
          <a:p>
            <a:pPr algn="ctr">
              <a:lnSpc>
                <a:spcPts val="2776"/>
              </a:lnSpc>
            </a:pPr>
            <a:r>
              <a:rPr lang="en-US" sz="1983">
                <a:solidFill>
                  <a:srgbClr val="6E1E2D"/>
                </a:solidFill>
                <a:latin typeface="Anton"/>
                <a:ea typeface="Anton"/>
                <a:cs typeface="Anton"/>
                <a:sym typeface="Anton"/>
              </a:rPr>
              <a:t>11</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6E1E2D"/>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546" b="-44231"/>
            </a:stretch>
          </a:blipFill>
        </p:spPr>
      </p:sp>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680021">
                <a:alpha val="66667"/>
              </a:srgbClr>
            </a:solidFill>
          </p:spPr>
        </p:sp>
        <p:sp>
          <p:nvSpPr>
            <p:cNvPr id="5" name="TextBox 5"/>
            <p:cNvSpPr txBox="1"/>
            <p:nvPr/>
          </p:nvSpPr>
          <p:spPr>
            <a:xfrm>
              <a:off x="0" y="-47625"/>
              <a:ext cx="4816593" cy="2756958"/>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5760177" y="8706594"/>
            <a:ext cx="3689923" cy="3747431"/>
            <a:chOff x="0" y="0"/>
            <a:chExt cx="4919898" cy="4996575"/>
          </a:xfrm>
        </p:grpSpPr>
        <p:grpSp>
          <p:nvGrpSpPr>
            <p:cNvPr id="7" name="Group 7"/>
            <p:cNvGrpSpPr/>
            <p:nvPr/>
          </p:nvGrpSpPr>
          <p:grpSpPr>
            <a:xfrm rot="-4973104">
              <a:off x="238987" y="238987"/>
              <a:ext cx="4114800" cy="4114800"/>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F7F7"/>
              </a:solidFill>
            </p:spPr>
          </p:sp>
          <p:sp>
            <p:nvSpPr>
              <p:cNvPr id="9" name="TextBox 9"/>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10" name="Group 10"/>
            <p:cNvGrpSpPr/>
            <p:nvPr/>
          </p:nvGrpSpPr>
          <p:grpSpPr>
            <a:xfrm rot="-4973104">
              <a:off x="377225" y="437726"/>
              <a:ext cx="4114800" cy="4114800"/>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A5568"/>
              </a:solidFill>
            </p:spPr>
          </p:sp>
          <p:sp>
            <p:nvSpPr>
              <p:cNvPr id="12" name="TextBox 12"/>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3"/>
            <p:cNvGrpSpPr/>
            <p:nvPr/>
          </p:nvGrpSpPr>
          <p:grpSpPr>
            <a:xfrm rot="-4973104">
              <a:off x="566111" y="642788"/>
              <a:ext cx="4114800" cy="4114800"/>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4A373"/>
              </a:solidFill>
            </p:spPr>
          </p:sp>
          <p:sp>
            <p:nvSpPr>
              <p:cNvPr id="15" name="TextBox 15"/>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grpSp>
        <p:nvGrpSpPr>
          <p:cNvPr id="16" name="Group 16"/>
          <p:cNvGrpSpPr/>
          <p:nvPr/>
        </p:nvGrpSpPr>
        <p:grpSpPr>
          <a:xfrm>
            <a:off x="-1678115" y="8463822"/>
            <a:ext cx="3356231" cy="3367065"/>
            <a:chOff x="0" y="0"/>
            <a:chExt cx="4474974" cy="4489420"/>
          </a:xfrm>
        </p:grpSpPr>
        <p:grpSp>
          <p:nvGrpSpPr>
            <p:cNvPr id="17" name="Group 17"/>
            <p:cNvGrpSpPr/>
            <p:nvPr/>
          </p:nvGrpSpPr>
          <p:grpSpPr>
            <a:xfrm>
              <a:off x="360174" y="0"/>
              <a:ext cx="4114800" cy="4114800"/>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F7F7"/>
              </a:solidFill>
            </p:spPr>
          </p:sp>
          <p:sp>
            <p:nvSpPr>
              <p:cNvPr id="19" name="TextBox 19"/>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180087" y="161790"/>
              <a:ext cx="4114800" cy="4114800"/>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A5568"/>
              </a:solidFill>
            </p:spPr>
          </p:sp>
          <p:sp>
            <p:nvSpPr>
              <p:cNvPr id="22" name="TextBox 22"/>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p:cNvGrpSpPr/>
            <p:nvPr/>
          </p:nvGrpSpPr>
          <p:grpSpPr>
            <a:xfrm>
              <a:off x="0" y="374620"/>
              <a:ext cx="4114800" cy="4114800"/>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4A373"/>
              </a:solidFill>
            </p:spPr>
          </p:sp>
          <p:sp>
            <p:nvSpPr>
              <p:cNvPr id="25" name="TextBox 25"/>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sp>
        <p:nvSpPr>
          <p:cNvPr id="26" name="Freeform 26"/>
          <p:cNvSpPr/>
          <p:nvPr/>
        </p:nvSpPr>
        <p:spPr>
          <a:xfrm rot="-5400000">
            <a:off x="6039693" y="4480190"/>
            <a:ext cx="624367" cy="702253"/>
          </a:xfrm>
          <a:custGeom>
            <a:avLst/>
            <a:gdLst/>
            <a:ahLst/>
            <a:cxnLst/>
            <a:rect l="l" t="t" r="r" b="b"/>
            <a:pathLst>
              <a:path w="624367" h="702253">
                <a:moveTo>
                  <a:pt x="0" y="0"/>
                </a:moveTo>
                <a:lnTo>
                  <a:pt x="624367" y="0"/>
                </a:lnTo>
                <a:lnTo>
                  <a:pt x="624367" y="702253"/>
                </a:lnTo>
                <a:lnTo>
                  <a:pt x="0" y="702253"/>
                </a:lnTo>
                <a:lnTo>
                  <a:pt x="0" y="0"/>
                </a:lnTo>
                <a:close/>
              </a:path>
            </a:pathLst>
          </a:custGeom>
          <a:blipFill>
            <a:blip r:embed="rId3">
              <a:alphaModFix amt="6000"/>
              <a:extLst>
                <a:ext uri="{96DAC541-7B7A-43D3-8B79-37D633B846F1}">
                  <asvg:svgBlip xmlns:asvg="http://schemas.microsoft.com/office/drawing/2016/SVG/main" r:embed="rId4"/>
                </a:ext>
              </a:extLst>
            </a:blip>
            <a:stretch>
              <a:fillRect/>
            </a:stretch>
          </a:blipFill>
        </p:spPr>
      </p:sp>
      <p:grpSp>
        <p:nvGrpSpPr>
          <p:cNvPr id="27" name="Group 27"/>
          <p:cNvGrpSpPr/>
          <p:nvPr/>
        </p:nvGrpSpPr>
        <p:grpSpPr>
          <a:xfrm>
            <a:off x="339255" y="426773"/>
            <a:ext cx="2677720" cy="907012"/>
            <a:chOff x="0" y="0"/>
            <a:chExt cx="3570294" cy="1209349"/>
          </a:xfrm>
        </p:grpSpPr>
        <p:sp>
          <p:nvSpPr>
            <p:cNvPr id="28" name="Freeform 28"/>
            <p:cNvSpPr/>
            <p:nvPr/>
          </p:nvSpPr>
          <p:spPr>
            <a:xfrm>
              <a:off x="0" y="36650"/>
              <a:ext cx="412932" cy="751026"/>
            </a:xfrm>
            <a:custGeom>
              <a:avLst/>
              <a:gdLst/>
              <a:ahLst/>
              <a:cxnLst/>
              <a:rect l="l" t="t" r="r" b="b"/>
              <a:pathLst>
                <a:path w="412932" h="751026">
                  <a:moveTo>
                    <a:pt x="0" y="0"/>
                  </a:moveTo>
                  <a:lnTo>
                    <a:pt x="412932" y="0"/>
                  </a:lnTo>
                  <a:lnTo>
                    <a:pt x="412932" y="751026"/>
                  </a:lnTo>
                  <a:lnTo>
                    <a:pt x="0" y="75102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9" name="Freeform 29"/>
            <p:cNvSpPr/>
            <p:nvPr/>
          </p:nvSpPr>
          <p:spPr>
            <a:xfrm>
              <a:off x="600041" y="83114"/>
              <a:ext cx="271302" cy="657768"/>
            </a:xfrm>
            <a:custGeom>
              <a:avLst/>
              <a:gdLst/>
              <a:ahLst/>
              <a:cxnLst/>
              <a:rect l="l" t="t" r="r" b="b"/>
              <a:pathLst>
                <a:path w="271302" h="657768">
                  <a:moveTo>
                    <a:pt x="0" y="0"/>
                  </a:moveTo>
                  <a:lnTo>
                    <a:pt x="271302" y="0"/>
                  </a:lnTo>
                  <a:lnTo>
                    <a:pt x="271302" y="657768"/>
                  </a:lnTo>
                  <a:lnTo>
                    <a:pt x="0" y="65776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30" name="Freeform 30"/>
            <p:cNvSpPr/>
            <p:nvPr/>
          </p:nvSpPr>
          <p:spPr>
            <a:xfrm>
              <a:off x="629758" y="981206"/>
              <a:ext cx="256106" cy="226538"/>
            </a:xfrm>
            <a:custGeom>
              <a:avLst/>
              <a:gdLst/>
              <a:ahLst/>
              <a:cxnLst/>
              <a:rect l="l" t="t" r="r" b="b"/>
              <a:pathLst>
                <a:path w="256106" h="226538">
                  <a:moveTo>
                    <a:pt x="0" y="0"/>
                  </a:moveTo>
                  <a:lnTo>
                    <a:pt x="256106" y="0"/>
                  </a:lnTo>
                  <a:lnTo>
                    <a:pt x="256106" y="226538"/>
                  </a:lnTo>
                  <a:lnTo>
                    <a:pt x="0" y="22653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1" name="Freeform 31"/>
            <p:cNvSpPr/>
            <p:nvPr/>
          </p:nvSpPr>
          <p:spPr>
            <a:xfrm>
              <a:off x="1127335" y="980397"/>
              <a:ext cx="139566" cy="228278"/>
            </a:xfrm>
            <a:custGeom>
              <a:avLst/>
              <a:gdLst/>
              <a:ahLst/>
              <a:cxnLst/>
              <a:rect l="l" t="t" r="r" b="b"/>
              <a:pathLst>
                <a:path w="139566" h="228278">
                  <a:moveTo>
                    <a:pt x="0" y="0"/>
                  </a:moveTo>
                  <a:lnTo>
                    <a:pt x="139566" y="0"/>
                  </a:lnTo>
                  <a:lnTo>
                    <a:pt x="139566" y="228278"/>
                  </a:lnTo>
                  <a:lnTo>
                    <a:pt x="0" y="22827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2" name="Freeform 32"/>
            <p:cNvSpPr/>
            <p:nvPr/>
          </p:nvSpPr>
          <p:spPr>
            <a:xfrm>
              <a:off x="1059801" y="37702"/>
              <a:ext cx="411185" cy="750082"/>
            </a:xfrm>
            <a:custGeom>
              <a:avLst/>
              <a:gdLst/>
              <a:ahLst/>
              <a:cxnLst/>
              <a:rect l="l" t="t" r="r" b="b"/>
              <a:pathLst>
                <a:path w="411185" h="750082">
                  <a:moveTo>
                    <a:pt x="0" y="0"/>
                  </a:moveTo>
                  <a:lnTo>
                    <a:pt x="411185" y="0"/>
                  </a:lnTo>
                  <a:lnTo>
                    <a:pt x="411185" y="750082"/>
                  </a:lnTo>
                  <a:lnTo>
                    <a:pt x="0" y="7500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33" name="Freeform 33"/>
            <p:cNvSpPr/>
            <p:nvPr/>
          </p:nvSpPr>
          <p:spPr>
            <a:xfrm>
              <a:off x="1505276" y="981145"/>
              <a:ext cx="200598" cy="228204"/>
            </a:xfrm>
            <a:custGeom>
              <a:avLst/>
              <a:gdLst/>
              <a:ahLst/>
              <a:cxnLst/>
              <a:rect l="l" t="t" r="r" b="b"/>
              <a:pathLst>
                <a:path w="200598" h="228204">
                  <a:moveTo>
                    <a:pt x="0" y="0"/>
                  </a:moveTo>
                  <a:lnTo>
                    <a:pt x="200598" y="0"/>
                  </a:lnTo>
                  <a:lnTo>
                    <a:pt x="200598" y="228204"/>
                  </a:lnTo>
                  <a:lnTo>
                    <a:pt x="0" y="22820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34" name="Freeform 34"/>
            <p:cNvSpPr/>
            <p:nvPr/>
          </p:nvSpPr>
          <p:spPr>
            <a:xfrm>
              <a:off x="1659626" y="82986"/>
              <a:ext cx="322986" cy="657998"/>
            </a:xfrm>
            <a:custGeom>
              <a:avLst/>
              <a:gdLst/>
              <a:ahLst/>
              <a:cxnLst/>
              <a:rect l="l" t="t" r="r" b="b"/>
              <a:pathLst>
                <a:path w="322986" h="657998">
                  <a:moveTo>
                    <a:pt x="0" y="0"/>
                  </a:moveTo>
                  <a:lnTo>
                    <a:pt x="322986" y="0"/>
                  </a:lnTo>
                  <a:lnTo>
                    <a:pt x="322986" y="657997"/>
                  </a:lnTo>
                  <a:lnTo>
                    <a:pt x="0" y="65799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35" name="Freeform 35"/>
            <p:cNvSpPr/>
            <p:nvPr/>
          </p:nvSpPr>
          <p:spPr>
            <a:xfrm>
              <a:off x="1928662" y="981914"/>
              <a:ext cx="202676" cy="225729"/>
            </a:xfrm>
            <a:custGeom>
              <a:avLst/>
              <a:gdLst/>
              <a:ahLst/>
              <a:cxnLst/>
              <a:rect l="l" t="t" r="r" b="b"/>
              <a:pathLst>
                <a:path w="202676" h="225729">
                  <a:moveTo>
                    <a:pt x="0" y="0"/>
                  </a:moveTo>
                  <a:lnTo>
                    <a:pt x="202676" y="0"/>
                  </a:lnTo>
                  <a:lnTo>
                    <a:pt x="202676" y="225729"/>
                  </a:lnTo>
                  <a:lnTo>
                    <a:pt x="0" y="22572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36" name="Freeform 36"/>
            <p:cNvSpPr/>
            <p:nvPr/>
          </p:nvSpPr>
          <p:spPr>
            <a:xfrm>
              <a:off x="2347678" y="982953"/>
              <a:ext cx="222970" cy="223948"/>
            </a:xfrm>
            <a:custGeom>
              <a:avLst/>
              <a:gdLst/>
              <a:ahLst/>
              <a:cxnLst/>
              <a:rect l="l" t="t" r="r" b="b"/>
              <a:pathLst>
                <a:path w="222970" h="223948">
                  <a:moveTo>
                    <a:pt x="0" y="0"/>
                  </a:moveTo>
                  <a:lnTo>
                    <a:pt x="222970" y="0"/>
                  </a:lnTo>
                  <a:lnTo>
                    <a:pt x="222970" y="223948"/>
                  </a:lnTo>
                  <a:lnTo>
                    <a:pt x="0" y="223948"/>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37" name="Freeform 37"/>
            <p:cNvSpPr/>
            <p:nvPr/>
          </p:nvSpPr>
          <p:spPr>
            <a:xfrm>
              <a:off x="2038161" y="37884"/>
              <a:ext cx="912856" cy="773546"/>
            </a:xfrm>
            <a:custGeom>
              <a:avLst/>
              <a:gdLst/>
              <a:ahLst/>
              <a:cxnLst/>
              <a:rect l="l" t="t" r="r" b="b"/>
              <a:pathLst>
                <a:path w="912856" h="773546">
                  <a:moveTo>
                    <a:pt x="0" y="0"/>
                  </a:moveTo>
                  <a:lnTo>
                    <a:pt x="912856" y="0"/>
                  </a:lnTo>
                  <a:lnTo>
                    <a:pt x="912856" y="773547"/>
                  </a:lnTo>
                  <a:lnTo>
                    <a:pt x="0" y="773547"/>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38" name="Freeform 38"/>
            <p:cNvSpPr/>
            <p:nvPr/>
          </p:nvSpPr>
          <p:spPr>
            <a:xfrm>
              <a:off x="2969855" y="0"/>
              <a:ext cx="600439" cy="891179"/>
            </a:xfrm>
            <a:custGeom>
              <a:avLst/>
              <a:gdLst/>
              <a:ahLst/>
              <a:cxnLst/>
              <a:rect l="l" t="t" r="r" b="b"/>
              <a:pathLst>
                <a:path w="600439" h="891179">
                  <a:moveTo>
                    <a:pt x="0" y="0"/>
                  </a:moveTo>
                  <a:lnTo>
                    <a:pt x="600439" y="0"/>
                  </a:lnTo>
                  <a:lnTo>
                    <a:pt x="600439" y="891179"/>
                  </a:lnTo>
                  <a:lnTo>
                    <a:pt x="0" y="891179"/>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sp>
      </p:grpSp>
      <p:sp>
        <p:nvSpPr>
          <p:cNvPr id="39" name="Freeform 39"/>
          <p:cNvSpPr/>
          <p:nvPr/>
        </p:nvSpPr>
        <p:spPr>
          <a:xfrm>
            <a:off x="15433884" y="426773"/>
            <a:ext cx="2617369" cy="601927"/>
          </a:xfrm>
          <a:custGeom>
            <a:avLst/>
            <a:gdLst/>
            <a:ahLst/>
            <a:cxnLst/>
            <a:rect l="l" t="t" r="r" b="b"/>
            <a:pathLst>
              <a:path w="2617369" h="601927">
                <a:moveTo>
                  <a:pt x="0" y="0"/>
                </a:moveTo>
                <a:lnTo>
                  <a:pt x="2617369" y="0"/>
                </a:lnTo>
                <a:lnTo>
                  <a:pt x="2617369" y="601927"/>
                </a:lnTo>
                <a:lnTo>
                  <a:pt x="0" y="601927"/>
                </a:lnTo>
                <a:lnTo>
                  <a:pt x="0" y="0"/>
                </a:lnTo>
                <a:close/>
              </a:path>
            </a:pathLst>
          </a:custGeom>
          <a:blipFill>
            <a:blip r:embed="rId27"/>
            <a:stretch>
              <a:fillRect/>
            </a:stretch>
          </a:blipFill>
        </p:spPr>
      </p:sp>
      <p:pic>
        <p:nvPicPr>
          <p:cNvPr id="40" name="Picture 40"/>
          <p:cNvPicPr>
            <a:picLocks noChangeAspect="1"/>
          </p:cNvPicPr>
          <p:nvPr/>
        </p:nvPicPr>
        <p:blipFill>
          <a:blip r:embed="rId28"/>
          <a:stretch>
            <a:fillRect/>
          </a:stretch>
        </p:blipFill>
        <p:spPr>
          <a:xfrm>
            <a:off x="978378" y="1456501"/>
            <a:ext cx="8907952" cy="7503764"/>
          </a:xfrm>
          <a:prstGeom prst="rect">
            <a:avLst/>
          </a:prstGeom>
        </p:spPr>
      </p:pic>
      <p:sp>
        <p:nvSpPr>
          <p:cNvPr id="41" name="TextBox 41"/>
          <p:cNvSpPr txBox="1"/>
          <p:nvPr/>
        </p:nvSpPr>
        <p:spPr>
          <a:xfrm>
            <a:off x="5094300" y="360098"/>
            <a:ext cx="8396168" cy="620707"/>
          </a:xfrm>
          <a:prstGeom prst="rect">
            <a:avLst/>
          </a:prstGeom>
        </p:spPr>
        <p:txBody>
          <a:bodyPr lIns="0" tIns="0" rIns="0" bIns="0" rtlCol="0" anchor="t">
            <a:spAutoFit/>
          </a:bodyPr>
          <a:lstStyle/>
          <a:p>
            <a:pPr algn="ctr">
              <a:lnSpc>
                <a:spcPts val="5162"/>
              </a:lnSpc>
            </a:pPr>
            <a:r>
              <a:rPr lang="en-US" sz="3600" dirty="0">
                <a:solidFill>
                  <a:srgbClr val="D4A373"/>
                </a:solidFill>
                <a:latin typeface="Anton"/>
                <a:ea typeface="Anton"/>
                <a:cs typeface="Anton"/>
                <a:sym typeface="Anton"/>
              </a:rPr>
              <a:t>Metro </a:t>
            </a:r>
            <a:r>
              <a:rPr lang="en-US" sz="3600" dirty="0" err="1">
                <a:solidFill>
                  <a:srgbClr val="D4A373"/>
                </a:solidFill>
                <a:latin typeface="Anton"/>
                <a:ea typeface="Anton"/>
                <a:cs typeface="Anton"/>
                <a:sym typeface="Anton"/>
              </a:rPr>
              <a:t>Turizm</a:t>
            </a:r>
            <a:r>
              <a:rPr lang="en-US" sz="3600" dirty="0">
                <a:solidFill>
                  <a:srgbClr val="D4A373"/>
                </a:solidFill>
                <a:latin typeface="Anton"/>
                <a:ea typeface="Anton"/>
                <a:cs typeface="Anton"/>
                <a:sym typeface="Anton"/>
              </a:rPr>
              <a:t> </a:t>
            </a:r>
            <a:r>
              <a:rPr lang="en-US" sz="3600" dirty="0" err="1">
                <a:solidFill>
                  <a:srgbClr val="D4A373"/>
                </a:solidFill>
                <a:latin typeface="Anton"/>
                <a:ea typeface="Anton"/>
                <a:cs typeface="Anton"/>
                <a:sym typeface="Anton"/>
              </a:rPr>
              <a:t>Tahmini</a:t>
            </a:r>
            <a:r>
              <a:rPr lang="en-US" sz="3600" dirty="0">
                <a:solidFill>
                  <a:srgbClr val="D4A373"/>
                </a:solidFill>
                <a:latin typeface="Anton"/>
                <a:ea typeface="Anton"/>
                <a:cs typeface="Anton"/>
                <a:sym typeface="Anton"/>
              </a:rPr>
              <a:t> Yolcu </a:t>
            </a:r>
            <a:r>
              <a:rPr lang="en-US" sz="3600" dirty="0" err="1">
                <a:solidFill>
                  <a:srgbClr val="D4A373"/>
                </a:solidFill>
                <a:latin typeface="Anton"/>
                <a:ea typeface="Anton"/>
                <a:cs typeface="Anton"/>
                <a:sym typeface="Anton"/>
              </a:rPr>
              <a:t>Yaş</a:t>
            </a:r>
            <a:r>
              <a:rPr lang="en-US" sz="3600" dirty="0">
                <a:solidFill>
                  <a:srgbClr val="D4A373"/>
                </a:solidFill>
                <a:latin typeface="Anton"/>
                <a:ea typeface="Anton"/>
                <a:cs typeface="Anton"/>
                <a:sym typeface="Anton"/>
              </a:rPr>
              <a:t> </a:t>
            </a:r>
            <a:r>
              <a:rPr lang="en-US" sz="3600" dirty="0" err="1">
                <a:solidFill>
                  <a:srgbClr val="D4A373"/>
                </a:solidFill>
                <a:latin typeface="Anton"/>
                <a:ea typeface="Anton"/>
                <a:cs typeface="Anton"/>
                <a:sym typeface="Anton"/>
              </a:rPr>
              <a:t>Dağılımı</a:t>
            </a:r>
            <a:r>
              <a:rPr lang="en-US" sz="3600" dirty="0">
                <a:solidFill>
                  <a:srgbClr val="D4A373"/>
                </a:solidFill>
                <a:latin typeface="Anton"/>
                <a:ea typeface="Anton"/>
                <a:cs typeface="Anton"/>
                <a:sym typeface="Anton"/>
              </a:rPr>
              <a:t> (%)</a:t>
            </a:r>
          </a:p>
        </p:txBody>
      </p:sp>
      <p:grpSp>
        <p:nvGrpSpPr>
          <p:cNvPr id="42" name="Group 42"/>
          <p:cNvGrpSpPr/>
          <p:nvPr/>
        </p:nvGrpSpPr>
        <p:grpSpPr>
          <a:xfrm>
            <a:off x="9560236" y="1330467"/>
            <a:ext cx="5873648" cy="1736725"/>
            <a:chOff x="0" y="0"/>
            <a:chExt cx="1844855" cy="545488"/>
          </a:xfrm>
        </p:grpSpPr>
        <p:sp>
          <p:nvSpPr>
            <p:cNvPr id="43" name="Freeform 43"/>
            <p:cNvSpPr/>
            <p:nvPr/>
          </p:nvSpPr>
          <p:spPr>
            <a:xfrm>
              <a:off x="0" y="0"/>
              <a:ext cx="1844855" cy="545488"/>
            </a:xfrm>
            <a:custGeom>
              <a:avLst/>
              <a:gdLst/>
              <a:ahLst/>
              <a:cxnLst/>
              <a:rect l="l" t="t" r="r" b="b"/>
              <a:pathLst>
                <a:path w="1844855" h="545488">
                  <a:moveTo>
                    <a:pt x="32952" y="0"/>
                  </a:moveTo>
                  <a:lnTo>
                    <a:pt x="1811903" y="0"/>
                  </a:lnTo>
                  <a:cubicBezTo>
                    <a:pt x="1820642" y="0"/>
                    <a:pt x="1829024" y="3472"/>
                    <a:pt x="1835203" y="9651"/>
                  </a:cubicBezTo>
                  <a:cubicBezTo>
                    <a:pt x="1841383" y="15831"/>
                    <a:pt x="1844855" y="24213"/>
                    <a:pt x="1844855" y="32952"/>
                  </a:cubicBezTo>
                  <a:lnTo>
                    <a:pt x="1844855" y="512536"/>
                  </a:lnTo>
                  <a:cubicBezTo>
                    <a:pt x="1844855" y="530735"/>
                    <a:pt x="1830102" y="545488"/>
                    <a:pt x="1811903" y="545488"/>
                  </a:cubicBezTo>
                  <a:lnTo>
                    <a:pt x="32952" y="545488"/>
                  </a:lnTo>
                  <a:cubicBezTo>
                    <a:pt x="14753" y="545488"/>
                    <a:pt x="0" y="530735"/>
                    <a:pt x="0" y="512536"/>
                  </a:cubicBezTo>
                  <a:lnTo>
                    <a:pt x="0" y="32952"/>
                  </a:lnTo>
                  <a:cubicBezTo>
                    <a:pt x="0" y="14753"/>
                    <a:pt x="14753" y="0"/>
                    <a:pt x="32952" y="0"/>
                  </a:cubicBezTo>
                  <a:close/>
                </a:path>
              </a:pathLst>
            </a:custGeom>
            <a:solidFill>
              <a:srgbClr val="D4A373">
                <a:alpha val="47843"/>
              </a:srgbClr>
            </a:solidFill>
          </p:spPr>
        </p:sp>
        <p:sp>
          <p:nvSpPr>
            <p:cNvPr id="44" name="TextBox 44"/>
            <p:cNvSpPr txBox="1"/>
            <p:nvPr/>
          </p:nvSpPr>
          <p:spPr>
            <a:xfrm>
              <a:off x="0" y="-47625"/>
              <a:ext cx="1844855" cy="593113"/>
            </a:xfrm>
            <a:prstGeom prst="rect">
              <a:avLst/>
            </a:prstGeom>
          </p:spPr>
          <p:txBody>
            <a:bodyPr lIns="45937" tIns="45937" rIns="45937" bIns="45937" rtlCol="0" anchor="ctr"/>
            <a:lstStyle/>
            <a:p>
              <a:pPr algn="ctr">
                <a:lnSpc>
                  <a:spcPts val="2659"/>
                </a:lnSpc>
              </a:pPr>
              <a:endParaRPr/>
            </a:p>
          </p:txBody>
        </p:sp>
      </p:grpSp>
      <p:sp>
        <p:nvSpPr>
          <p:cNvPr id="45" name="TextBox 45"/>
          <p:cNvSpPr txBox="1"/>
          <p:nvPr/>
        </p:nvSpPr>
        <p:spPr>
          <a:xfrm>
            <a:off x="9560236" y="1311417"/>
            <a:ext cx="5873648" cy="1755775"/>
          </a:xfrm>
          <a:prstGeom prst="rect">
            <a:avLst/>
          </a:prstGeom>
        </p:spPr>
        <p:txBody>
          <a:bodyPr lIns="0" tIns="0" rIns="0" bIns="0" rtlCol="0" anchor="t">
            <a:spAutoFit/>
          </a:bodyPr>
          <a:lstStyle/>
          <a:p>
            <a:pPr algn="ctr">
              <a:lnSpc>
                <a:spcPts val="3499"/>
              </a:lnSpc>
              <a:spcBef>
                <a:spcPct val="0"/>
              </a:spcBef>
            </a:pPr>
            <a:r>
              <a:rPr lang="en-US" sz="2499" b="1">
                <a:solidFill>
                  <a:srgbClr val="F7F7F7"/>
                </a:solidFill>
                <a:latin typeface="Poppins Bold"/>
                <a:ea typeface="Poppins Bold"/>
                <a:cs typeface="Poppins Bold"/>
                <a:sym typeface="Poppins Bold"/>
              </a:rPr>
              <a:t>Kitlenin en büyük dilimini %35 ile 25-34 yaş aralığı oluşturmaktadır. Bunu çok yakın bir oranla %30 ile 18-24 yaş aralığı takip etmektedir.</a:t>
            </a:r>
          </a:p>
        </p:txBody>
      </p:sp>
      <p:grpSp>
        <p:nvGrpSpPr>
          <p:cNvPr id="46" name="Group 46"/>
          <p:cNvGrpSpPr/>
          <p:nvPr/>
        </p:nvGrpSpPr>
        <p:grpSpPr>
          <a:xfrm>
            <a:off x="12177605" y="5143500"/>
            <a:ext cx="5873648" cy="2127250"/>
            <a:chOff x="0" y="0"/>
            <a:chExt cx="1844855" cy="668148"/>
          </a:xfrm>
        </p:grpSpPr>
        <p:sp>
          <p:nvSpPr>
            <p:cNvPr id="47" name="Freeform 47"/>
            <p:cNvSpPr/>
            <p:nvPr/>
          </p:nvSpPr>
          <p:spPr>
            <a:xfrm>
              <a:off x="0" y="0"/>
              <a:ext cx="1844855" cy="668148"/>
            </a:xfrm>
            <a:custGeom>
              <a:avLst/>
              <a:gdLst/>
              <a:ahLst/>
              <a:cxnLst/>
              <a:rect l="l" t="t" r="r" b="b"/>
              <a:pathLst>
                <a:path w="1844855" h="668148">
                  <a:moveTo>
                    <a:pt x="32952" y="0"/>
                  </a:moveTo>
                  <a:lnTo>
                    <a:pt x="1811903" y="0"/>
                  </a:lnTo>
                  <a:cubicBezTo>
                    <a:pt x="1820642" y="0"/>
                    <a:pt x="1829024" y="3472"/>
                    <a:pt x="1835203" y="9651"/>
                  </a:cubicBezTo>
                  <a:cubicBezTo>
                    <a:pt x="1841383" y="15831"/>
                    <a:pt x="1844855" y="24213"/>
                    <a:pt x="1844855" y="32952"/>
                  </a:cubicBezTo>
                  <a:lnTo>
                    <a:pt x="1844855" y="635196"/>
                  </a:lnTo>
                  <a:cubicBezTo>
                    <a:pt x="1844855" y="653395"/>
                    <a:pt x="1830102" y="668148"/>
                    <a:pt x="1811903" y="668148"/>
                  </a:cubicBezTo>
                  <a:lnTo>
                    <a:pt x="32952" y="668148"/>
                  </a:lnTo>
                  <a:cubicBezTo>
                    <a:pt x="24213" y="668148"/>
                    <a:pt x="15831" y="664677"/>
                    <a:pt x="9651" y="658497"/>
                  </a:cubicBezTo>
                  <a:cubicBezTo>
                    <a:pt x="3472" y="652317"/>
                    <a:pt x="0" y="643936"/>
                    <a:pt x="0" y="635196"/>
                  </a:cubicBezTo>
                  <a:lnTo>
                    <a:pt x="0" y="32952"/>
                  </a:lnTo>
                  <a:cubicBezTo>
                    <a:pt x="0" y="14753"/>
                    <a:pt x="14753" y="0"/>
                    <a:pt x="32952" y="0"/>
                  </a:cubicBezTo>
                  <a:close/>
                </a:path>
              </a:pathLst>
            </a:custGeom>
            <a:solidFill>
              <a:srgbClr val="D4A373">
                <a:alpha val="47843"/>
              </a:srgbClr>
            </a:solidFill>
          </p:spPr>
        </p:sp>
        <p:sp>
          <p:nvSpPr>
            <p:cNvPr id="48" name="TextBox 48"/>
            <p:cNvSpPr txBox="1"/>
            <p:nvPr/>
          </p:nvSpPr>
          <p:spPr>
            <a:xfrm>
              <a:off x="0" y="-47625"/>
              <a:ext cx="1844855" cy="715773"/>
            </a:xfrm>
            <a:prstGeom prst="rect">
              <a:avLst/>
            </a:prstGeom>
          </p:spPr>
          <p:txBody>
            <a:bodyPr lIns="45937" tIns="45937" rIns="45937" bIns="45937" rtlCol="0" anchor="ctr"/>
            <a:lstStyle/>
            <a:p>
              <a:pPr algn="ctr">
                <a:lnSpc>
                  <a:spcPts val="2659"/>
                </a:lnSpc>
              </a:pPr>
              <a:endParaRPr/>
            </a:p>
          </p:txBody>
        </p:sp>
      </p:grpSp>
      <p:sp>
        <p:nvSpPr>
          <p:cNvPr id="49" name="TextBox 49"/>
          <p:cNvSpPr txBox="1"/>
          <p:nvPr/>
        </p:nvSpPr>
        <p:spPr>
          <a:xfrm>
            <a:off x="12177605" y="5076825"/>
            <a:ext cx="5873648" cy="2193925"/>
          </a:xfrm>
          <a:prstGeom prst="rect">
            <a:avLst/>
          </a:prstGeom>
        </p:spPr>
        <p:txBody>
          <a:bodyPr lIns="0" tIns="0" rIns="0" bIns="0" rtlCol="0" anchor="t">
            <a:spAutoFit/>
          </a:bodyPr>
          <a:lstStyle/>
          <a:p>
            <a:pPr algn="ctr">
              <a:lnSpc>
                <a:spcPts val="3499"/>
              </a:lnSpc>
              <a:spcBef>
                <a:spcPct val="0"/>
              </a:spcBef>
            </a:pPr>
            <a:r>
              <a:rPr lang="en-US" sz="2499" b="1">
                <a:solidFill>
                  <a:srgbClr val="F7F7F7"/>
                </a:solidFill>
                <a:latin typeface="Poppins Bold"/>
                <a:ea typeface="Poppins Bold"/>
                <a:cs typeface="Poppins Bold"/>
                <a:sym typeface="Poppins Bold"/>
              </a:rPr>
              <a:t>18 ile 34 yaş arasındaki kitleyi topladığımızda %65 gibi ezici bir çoğunluğa ulaşılmaktadır. Yani, Metro Turizm'in her 3 yolcusundan neredeyse 2'si 35 yaşın altındadır.</a:t>
            </a:r>
          </a:p>
        </p:txBody>
      </p:sp>
      <p:grpSp>
        <p:nvGrpSpPr>
          <p:cNvPr id="50" name="Group 50"/>
          <p:cNvGrpSpPr/>
          <p:nvPr/>
        </p:nvGrpSpPr>
        <p:grpSpPr>
          <a:xfrm>
            <a:off x="9586038" y="7489825"/>
            <a:ext cx="5873648" cy="2321225"/>
            <a:chOff x="0" y="0"/>
            <a:chExt cx="1844855" cy="729074"/>
          </a:xfrm>
        </p:grpSpPr>
        <p:sp>
          <p:nvSpPr>
            <p:cNvPr id="51" name="Freeform 51"/>
            <p:cNvSpPr/>
            <p:nvPr/>
          </p:nvSpPr>
          <p:spPr>
            <a:xfrm>
              <a:off x="0" y="0"/>
              <a:ext cx="1844855" cy="729074"/>
            </a:xfrm>
            <a:custGeom>
              <a:avLst/>
              <a:gdLst/>
              <a:ahLst/>
              <a:cxnLst/>
              <a:rect l="l" t="t" r="r" b="b"/>
              <a:pathLst>
                <a:path w="1844855" h="729074">
                  <a:moveTo>
                    <a:pt x="32952" y="0"/>
                  </a:moveTo>
                  <a:lnTo>
                    <a:pt x="1811903" y="0"/>
                  </a:lnTo>
                  <a:cubicBezTo>
                    <a:pt x="1820642" y="0"/>
                    <a:pt x="1829024" y="3472"/>
                    <a:pt x="1835203" y="9651"/>
                  </a:cubicBezTo>
                  <a:cubicBezTo>
                    <a:pt x="1841383" y="15831"/>
                    <a:pt x="1844855" y="24213"/>
                    <a:pt x="1844855" y="32952"/>
                  </a:cubicBezTo>
                  <a:lnTo>
                    <a:pt x="1844855" y="696122"/>
                  </a:lnTo>
                  <a:cubicBezTo>
                    <a:pt x="1844855" y="714321"/>
                    <a:pt x="1830102" y="729074"/>
                    <a:pt x="1811903" y="729074"/>
                  </a:cubicBezTo>
                  <a:lnTo>
                    <a:pt x="32952" y="729074"/>
                  </a:lnTo>
                  <a:cubicBezTo>
                    <a:pt x="14753" y="729074"/>
                    <a:pt x="0" y="714321"/>
                    <a:pt x="0" y="696122"/>
                  </a:cubicBezTo>
                  <a:lnTo>
                    <a:pt x="0" y="32952"/>
                  </a:lnTo>
                  <a:cubicBezTo>
                    <a:pt x="0" y="14753"/>
                    <a:pt x="14753" y="0"/>
                    <a:pt x="32952" y="0"/>
                  </a:cubicBezTo>
                  <a:close/>
                </a:path>
              </a:pathLst>
            </a:custGeom>
            <a:solidFill>
              <a:srgbClr val="D4A373">
                <a:alpha val="47843"/>
              </a:srgbClr>
            </a:solidFill>
          </p:spPr>
        </p:sp>
        <p:sp>
          <p:nvSpPr>
            <p:cNvPr id="52" name="TextBox 52"/>
            <p:cNvSpPr txBox="1"/>
            <p:nvPr/>
          </p:nvSpPr>
          <p:spPr>
            <a:xfrm>
              <a:off x="0" y="-47625"/>
              <a:ext cx="1844855" cy="776699"/>
            </a:xfrm>
            <a:prstGeom prst="rect">
              <a:avLst/>
            </a:prstGeom>
          </p:spPr>
          <p:txBody>
            <a:bodyPr lIns="45937" tIns="45937" rIns="45937" bIns="45937" rtlCol="0" anchor="ctr"/>
            <a:lstStyle/>
            <a:p>
              <a:pPr algn="ctr">
                <a:lnSpc>
                  <a:spcPts val="2659"/>
                </a:lnSpc>
              </a:pPr>
              <a:endParaRPr/>
            </a:p>
          </p:txBody>
        </p:sp>
      </p:grpSp>
      <p:sp>
        <p:nvSpPr>
          <p:cNvPr id="53" name="TextBox 53"/>
          <p:cNvSpPr txBox="1"/>
          <p:nvPr/>
        </p:nvSpPr>
        <p:spPr>
          <a:xfrm>
            <a:off x="9560236" y="7520138"/>
            <a:ext cx="5822044" cy="2193925"/>
          </a:xfrm>
          <a:prstGeom prst="rect">
            <a:avLst/>
          </a:prstGeom>
        </p:spPr>
        <p:txBody>
          <a:bodyPr lIns="0" tIns="0" rIns="0" bIns="0" rtlCol="0" anchor="t">
            <a:spAutoFit/>
          </a:bodyPr>
          <a:lstStyle/>
          <a:p>
            <a:pPr algn="ctr">
              <a:lnSpc>
                <a:spcPts val="3499"/>
              </a:lnSpc>
              <a:spcBef>
                <a:spcPct val="0"/>
              </a:spcBef>
            </a:pPr>
            <a:r>
              <a:rPr lang="en-US" sz="2499" b="1">
                <a:solidFill>
                  <a:srgbClr val="F7F7F7"/>
                </a:solidFill>
                <a:latin typeface="Poppins Bold"/>
                <a:ea typeface="Poppins Bold"/>
                <a:cs typeface="Poppins Bold"/>
                <a:sym typeface="Poppins Bold"/>
              </a:rPr>
              <a:t>Verilerde çok net bir şekilde görüldüğü üzere, 35 yaşından sonra her bir üst yaş grubuna geçildiğinde, kitlenin oranı ciddi şekilde düşmektedir.</a:t>
            </a:r>
          </a:p>
        </p:txBody>
      </p:sp>
      <p:grpSp>
        <p:nvGrpSpPr>
          <p:cNvPr id="54" name="Group 54"/>
          <p:cNvGrpSpPr/>
          <p:nvPr/>
        </p:nvGrpSpPr>
        <p:grpSpPr>
          <a:xfrm>
            <a:off x="12177605" y="3191017"/>
            <a:ext cx="5873648" cy="1736725"/>
            <a:chOff x="0" y="0"/>
            <a:chExt cx="1844855" cy="545488"/>
          </a:xfrm>
        </p:grpSpPr>
        <p:sp>
          <p:nvSpPr>
            <p:cNvPr id="55" name="Freeform 55"/>
            <p:cNvSpPr/>
            <p:nvPr/>
          </p:nvSpPr>
          <p:spPr>
            <a:xfrm>
              <a:off x="0" y="0"/>
              <a:ext cx="1844855" cy="545488"/>
            </a:xfrm>
            <a:custGeom>
              <a:avLst/>
              <a:gdLst/>
              <a:ahLst/>
              <a:cxnLst/>
              <a:rect l="l" t="t" r="r" b="b"/>
              <a:pathLst>
                <a:path w="1844855" h="545488">
                  <a:moveTo>
                    <a:pt x="32952" y="0"/>
                  </a:moveTo>
                  <a:lnTo>
                    <a:pt x="1811903" y="0"/>
                  </a:lnTo>
                  <a:cubicBezTo>
                    <a:pt x="1820642" y="0"/>
                    <a:pt x="1829024" y="3472"/>
                    <a:pt x="1835203" y="9651"/>
                  </a:cubicBezTo>
                  <a:cubicBezTo>
                    <a:pt x="1841383" y="15831"/>
                    <a:pt x="1844855" y="24213"/>
                    <a:pt x="1844855" y="32952"/>
                  </a:cubicBezTo>
                  <a:lnTo>
                    <a:pt x="1844855" y="512536"/>
                  </a:lnTo>
                  <a:cubicBezTo>
                    <a:pt x="1844855" y="530735"/>
                    <a:pt x="1830102" y="545488"/>
                    <a:pt x="1811903" y="545488"/>
                  </a:cubicBezTo>
                  <a:lnTo>
                    <a:pt x="32952" y="545488"/>
                  </a:lnTo>
                  <a:cubicBezTo>
                    <a:pt x="14753" y="545488"/>
                    <a:pt x="0" y="530735"/>
                    <a:pt x="0" y="512536"/>
                  </a:cubicBezTo>
                  <a:lnTo>
                    <a:pt x="0" y="32952"/>
                  </a:lnTo>
                  <a:cubicBezTo>
                    <a:pt x="0" y="14753"/>
                    <a:pt x="14753" y="0"/>
                    <a:pt x="32952" y="0"/>
                  </a:cubicBezTo>
                  <a:close/>
                </a:path>
              </a:pathLst>
            </a:custGeom>
            <a:solidFill>
              <a:srgbClr val="D4A373">
                <a:alpha val="47843"/>
              </a:srgbClr>
            </a:solidFill>
          </p:spPr>
        </p:sp>
        <p:sp>
          <p:nvSpPr>
            <p:cNvPr id="56" name="TextBox 56"/>
            <p:cNvSpPr txBox="1"/>
            <p:nvPr/>
          </p:nvSpPr>
          <p:spPr>
            <a:xfrm>
              <a:off x="0" y="-47625"/>
              <a:ext cx="1844855" cy="593113"/>
            </a:xfrm>
            <a:prstGeom prst="rect">
              <a:avLst/>
            </a:prstGeom>
          </p:spPr>
          <p:txBody>
            <a:bodyPr lIns="45937" tIns="45937" rIns="45937" bIns="45937" rtlCol="0" anchor="ctr"/>
            <a:lstStyle/>
            <a:p>
              <a:pPr algn="ctr">
                <a:lnSpc>
                  <a:spcPts val="2659"/>
                </a:lnSpc>
              </a:pPr>
              <a:endParaRPr/>
            </a:p>
          </p:txBody>
        </p:sp>
      </p:grpSp>
      <p:sp>
        <p:nvSpPr>
          <p:cNvPr id="57" name="TextBox 57"/>
          <p:cNvSpPr txBox="1"/>
          <p:nvPr/>
        </p:nvSpPr>
        <p:spPr>
          <a:xfrm>
            <a:off x="12177605" y="3367230"/>
            <a:ext cx="5873648" cy="1317625"/>
          </a:xfrm>
          <a:prstGeom prst="rect">
            <a:avLst/>
          </a:prstGeom>
        </p:spPr>
        <p:txBody>
          <a:bodyPr lIns="0" tIns="0" rIns="0" bIns="0" rtlCol="0" anchor="t">
            <a:spAutoFit/>
          </a:bodyPr>
          <a:lstStyle/>
          <a:p>
            <a:pPr algn="ctr">
              <a:lnSpc>
                <a:spcPts val="3499"/>
              </a:lnSpc>
              <a:spcBef>
                <a:spcPct val="0"/>
              </a:spcBef>
            </a:pPr>
            <a:r>
              <a:rPr lang="en-US" sz="2499" b="1">
                <a:solidFill>
                  <a:srgbClr val="F7F7F7"/>
                </a:solidFill>
                <a:latin typeface="Poppins Bold"/>
                <a:ea typeface="Poppins Bold"/>
                <a:cs typeface="Poppins Bold"/>
                <a:sym typeface="Poppins Bold"/>
              </a:rPr>
              <a:t>55 yaş ve üzeri kitle, toplamın sadece %5'ini oluşturarak en zayıf halkayı temsil etmektedir.</a:t>
            </a:r>
          </a:p>
        </p:txBody>
      </p:sp>
      <p:sp>
        <p:nvSpPr>
          <p:cNvPr id="58" name="TextBox 58"/>
          <p:cNvSpPr txBox="1"/>
          <p:nvPr/>
        </p:nvSpPr>
        <p:spPr>
          <a:xfrm>
            <a:off x="69674" y="9665014"/>
            <a:ext cx="1133299" cy="196991"/>
          </a:xfrm>
          <a:prstGeom prst="rect">
            <a:avLst/>
          </a:prstGeom>
        </p:spPr>
        <p:txBody>
          <a:bodyPr lIns="0" tIns="0" rIns="0" bIns="0" rtlCol="0" anchor="t">
            <a:spAutoFit/>
          </a:bodyPr>
          <a:lstStyle/>
          <a:p>
            <a:pPr algn="ctr">
              <a:lnSpc>
                <a:spcPts val="1533"/>
              </a:lnSpc>
            </a:pPr>
            <a:r>
              <a:rPr lang="en-US" sz="1095" b="1">
                <a:solidFill>
                  <a:srgbClr val="680021"/>
                </a:solidFill>
                <a:latin typeface="DejaVu Serif Bold"/>
                <a:ea typeface="DejaVu Serif Bold"/>
                <a:cs typeface="DejaVu Serif Bold"/>
                <a:sym typeface="DejaVu Serif Bold"/>
              </a:rPr>
              <a:t>29-30.12.2025</a:t>
            </a:r>
          </a:p>
        </p:txBody>
      </p:sp>
      <p:grpSp>
        <p:nvGrpSpPr>
          <p:cNvPr id="59" name="Group 59"/>
          <p:cNvGrpSpPr/>
          <p:nvPr/>
        </p:nvGrpSpPr>
        <p:grpSpPr>
          <a:xfrm>
            <a:off x="9169627" y="9981913"/>
            <a:ext cx="51254" cy="311889"/>
            <a:chOff x="0" y="0"/>
            <a:chExt cx="13499" cy="82144"/>
          </a:xfrm>
        </p:grpSpPr>
        <p:sp>
          <p:nvSpPr>
            <p:cNvPr id="60" name="Freeform 60"/>
            <p:cNvSpPr/>
            <p:nvPr/>
          </p:nvSpPr>
          <p:spPr>
            <a:xfrm>
              <a:off x="0" y="0"/>
              <a:ext cx="13499" cy="82144"/>
            </a:xfrm>
            <a:custGeom>
              <a:avLst/>
              <a:gdLst/>
              <a:ahLst/>
              <a:cxnLst/>
              <a:rect l="l" t="t" r="r" b="b"/>
              <a:pathLst>
                <a:path w="13499" h="82144">
                  <a:moveTo>
                    <a:pt x="0" y="0"/>
                  </a:moveTo>
                  <a:lnTo>
                    <a:pt x="13499" y="0"/>
                  </a:lnTo>
                  <a:lnTo>
                    <a:pt x="13499" y="82144"/>
                  </a:lnTo>
                  <a:lnTo>
                    <a:pt x="0" y="82144"/>
                  </a:lnTo>
                  <a:close/>
                </a:path>
              </a:pathLst>
            </a:custGeom>
            <a:solidFill>
              <a:srgbClr val="D4A373"/>
            </a:solidFill>
          </p:spPr>
        </p:sp>
        <p:sp>
          <p:nvSpPr>
            <p:cNvPr id="61" name="TextBox 61"/>
            <p:cNvSpPr txBox="1"/>
            <p:nvPr/>
          </p:nvSpPr>
          <p:spPr>
            <a:xfrm>
              <a:off x="0" y="-47625"/>
              <a:ext cx="13499" cy="129769"/>
            </a:xfrm>
            <a:prstGeom prst="rect">
              <a:avLst/>
            </a:prstGeom>
          </p:spPr>
          <p:txBody>
            <a:bodyPr lIns="50800" tIns="50800" rIns="50800" bIns="50800" rtlCol="0" anchor="ctr"/>
            <a:lstStyle/>
            <a:p>
              <a:pPr algn="ctr">
                <a:lnSpc>
                  <a:spcPts val="2659"/>
                </a:lnSpc>
              </a:pPr>
              <a:endParaRPr/>
            </a:p>
          </p:txBody>
        </p:sp>
      </p:grpSp>
      <p:sp>
        <p:nvSpPr>
          <p:cNvPr id="62" name="TextBox 62"/>
          <p:cNvSpPr txBox="1"/>
          <p:nvPr/>
        </p:nvSpPr>
        <p:spPr>
          <a:xfrm>
            <a:off x="17226975" y="9655489"/>
            <a:ext cx="473414" cy="340146"/>
          </a:xfrm>
          <a:prstGeom prst="rect">
            <a:avLst/>
          </a:prstGeom>
        </p:spPr>
        <p:txBody>
          <a:bodyPr lIns="0" tIns="0" rIns="0" bIns="0" rtlCol="0" anchor="t">
            <a:spAutoFit/>
          </a:bodyPr>
          <a:lstStyle/>
          <a:p>
            <a:pPr algn="ctr">
              <a:lnSpc>
                <a:spcPts val="2776"/>
              </a:lnSpc>
            </a:pPr>
            <a:r>
              <a:rPr lang="en-US" sz="1983">
                <a:solidFill>
                  <a:srgbClr val="6E1E2D"/>
                </a:solidFill>
                <a:latin typeface="Anton"/>
                <a:ea typeface="Anton"/>
                <a:cs typeface="Anton"/>
                <a:sym typeface="Anton"/>
              </a:rPr>
              <a:t>12</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6E1E2D"/>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546" b="-44231"/>
            </a:stretch>
          </a:blipFill>
        </p:spPr>
      </p:sp>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680021">
                <a:alpha val="66667"/>
              </a:srgbClr>
            </a:solidFill>
          </p:spPr>
        </p:sp>
        <p:sp>
          <p:nvSpPr>
            <p:cNvPr id="5" name="TextBox 5"/>
            <p:cNvSpPr txBox="1"/>
            <p:nvPr/>
          </p:nvSpPr>
          <p:spPr>
            <a:xfrm>
              <a:off x="0" y="-47625"/>
              <a:ext cx="4816593" cy="2756958"/>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5760177" y="8706594"/>
            <a:ext cx="3689923" cy="3747431"/>
            <a:chOff x="0" y="0"/>
            <a:chExt cx="4919898" cy="4996575"/>
          </a:xfrm>
        </p:grpSpPr>
        <p:grpSp>
          <p:nvGrpSpPr>
            <p:cNvPr id="7" name="Group 7"/>
            <p:cNvGrpSpPr/>
            <p:nvPr/>
          </p:nvGrpSpPr>
          <p:grpSpPr>
            <a:xfrm rot="-4973104">
              <a:off x="238987" y="238987"/>
              <a:ext cx="4114800" cy="4114800"/>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F7F7"/>
              </a:solidFill>
            </p:spPr>
          </p:sp>
          <p:sp>
            <p:nvSpPr>
              <p:cNvPr id="9" name="TextBox 9"/>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10" name="Group 10"/>
            <p:cNvGrpSpPr/>
            <p:nvPr/>
          </p:nvGrpSpPr>
          <p:grpSpPr>
            <a:xfrm rot="-4973104">
              <a:off x="377225" y="437726"/>
              <a:ext cx="4114800" cy="4114800"/>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A5568"/>
              </a:solidFill>
            </p:spPr>
          </p:sp>
          <p:sp>
            <p:nvSpPr>
              <p:cNvPr id="12" name="TextBox 12"/>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3"/>
            <p:cNvGrpSpPr/>
            <p:nvPr/>
          </p:nvGrpSpPr>
          <p:grpSpPr>
            <a:xfrm rot="-4973104">
              <a:off x="566111" y="642788"/>
              <a:ext cx="4114800" cy="4114800"/>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4A373"/>
              </a:solidFill>
            </p:spPr>
          </p:sp>
          <p:sp>
            <p:nvSpPr>
              <p:cNvPr id="15" name="TextBox 15"/>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grpSp>
        <p:nvGrpSpPr>
          <p:cNvPr id="16" name="Group 16"/>
          <p:cNvGrpSpPr/>
          <p:nvPr/>
        </p:nvGrpSpPr>
        <p:grpSpPr>
          <a:xfrm>
            <a:off x="-1678115" y="8463822"/>
            <a:ext cx="3356231" cy="3367065"/>
            <a:chOff x="0" y="0"/>
            <a:chExt cx="4474974" cy="4489420"/>
          </a:xfrm>
        </p:grpSpPr>
        <p:grpSp>
          <p:nvGrpSpPr>
            <p:cNvPr id="17" name="Group 17"/>
            <p:cNvGrpSpPr/>
            <p:nvPr/>
          </p:nvGrpSpPr>
          <p:grpSpPr>
            <a:xfrm>
              <a:off x="360174" y="0"/>
              <a:ext cx="4114800" cy="4114800"/>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F7F7"/>
              </a:solidFill>
            </p:spPr>
          </p:sp>
          <p:sp>
            <p:nvSpPr>
              <p:cNvPr id="19" name="TextBox 19"/>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180087" y="161790"/>
              <a:ext cx="4114800" cy="4114800"/>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A5568"/>
              </a:solidFill>
            </p:spPr>
          </p:sp>
          <p:sp>
            <p:nvSpPr>
              <p:cNvPr id="22" name="TextBox 22"/>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p:cNvGrpSpPr/>
            <p:nvPr/>
          </p:nvGrpSpPr>
          <p:grpSpPr>
            <a:xfrm>
              <a:off x="0" y="374620"/>
              <a:ext cx="4114800" cy="4114800"/>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4A373"/>
              </a:solidFill>
            </p:spPr>
          </p:sp>
          <p:sp>
            <p:nvSpPr>
              <p:cNvPr id="25" name="TextBox 25"/>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grpSp>
        <p:nvGrpSpPr>
          <p:cNvPr id="26" name="Group 26"/>
          <p:cNvGrpSpPr/>
          <p:nvPr/>
        </p:nvGrpSpPr>
        <p:grpSpPr>
          <a:xfrm>
            <a:off x="339255" y="426773"/>
            <a:ext cx="2677720" cy="907012"/>
            <a:chOff x="0" y="0"/>
            <a:chExt cx="3570294" cy="1209349"/>
          </a:xfrm>
        </p:grpSpPr>
        <p:sp>
          <p:nvSpPr>
            <p:cNvPr id="27" name="Freeform 27"/>
            <p:cNvSpPr/>
            <p:nvPr/>
          </p:nvSpPr>
          <p:spPr>
            <a:xfrm>
              <a:off x="0" y="36650"/>
              <a:ext cx="412932" cy="751026"/>
            </a:xfrm>
            <a:custGeom>
              <a:avLst/>
              <a:gdLst/>
              <a:ahLst/>
              <a:cxnLst/>
              <a:rect l="l" t="t" r="r" b="b"/>
              <a:pathLst>
                <a:path w="412932" h="751026">
                  <a:moveTo>
                    <a:pt x="0" y="0"/>
                  </a:moveTo>
                  <a:lnTo>
                    <a:pt x="412932" y="0"/>
                  </a:lnTo>
                  <a:lnTo>
                    <a:pt x="412932" y="751026"/>
                  </a:lnTo>
                  <a:lnTo>
                    <a:pt x="0" y="7510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8" name="Freeform 28"/>
            <p:cNvSpPr/>
            <p:nvPr/>
          </p:nvSpPr>
          <p:spPr>
            <a:xfrm>
              <a:off x="600041" y="83114"/>
              <a:ext cx="271302" cy="657768"/>
            </a:xfrm>
            <a:custGeom>
              <a:avLst/>
              <a:gdLst/>
              <a:ahLst/>
              <a:cxnLst/>
              <a:rect l="l" t="t" r="r" b="b"/>
              <a:pathLst>
                <a:path w="271302" h="657768">
                  <a:moveTo>
                    <a:pt x="0" y="0"/>
                  </a:moveTo>
                  <a:lnTo>
                    <a:pt x="271302" y="0"/>
                  </a:lnTo>
                  <a:lnTo>
                    <a:pt x="271302" y="657768"/>
                  </a:lnTo>
                  <a:lnTo>
                    <a:pt x="0" y="6577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9" name="Freeform 29"/>
            <p:cNvSpPr/>
            <p:nvPr/>
          </p:nvSpPr>
          <p:spPr>
            <a:xfrm>
              <a:off x="629758" y="981206"/>
              <a:ext cx="256106" cy="226538"/>
            </a:xfrm>
            <a:custGeom>
              <a:avLst/>
              <a:gdLst/>
              <a:ahLst/>
              <a:cxnLst/>
              <a:rect l="l" t="t" r="r" b="b"/>
              <a:pathLst>
                <a:path w="256106" h="226538">
                  <a:moveTo>
                    <a:pt x="0" y="0"/>
                  </a:moveTo>
                  <a:lnTo>
                    <a:pt x="256106" y="0"/>
                  </a:lnTo>
                  <a:lnTo>
                    <a:pt x="256106" y="226538"/>
                  </a:lnTo>
                  <a:lnTo>
                    <a:pt x="0" y="22653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30" name="Freeform 30"/>
            <p:cNvSpPr/>
            <p:nvPr/>
          </p:nvSpPr>
          <p:spPr>
            <a:xfrm>
              <a:off x="1127335" y="980397"/>
              <a:ext cx="139566" cy="228278"/>
            </a:xfrm>
            <a:custGeom>
              <a:avLst/>
              <a:gdLst/>
              <a:ahLst/>
              <a:cxnLst/>
              <a:rect l="l" t="t" r="r" b="b"/>
              <a:pathLst>
                <a:path w="139566" h="228278">
                  <a:moveTo>
                    <a:pt x="0" y="0"/>
                  </a:moveTo>
                  <a:lnTo>
                    <a:pt x="139566" y="0"/>
                  </a:lnTo>
                  <a:lnTo>
                    <a:pt x="139566" y="228278"/>
                  </a:lnTo>
                  <a:lnTo>
                    <a:pt x="0" y="22827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1" name="Freeform 31"/>
            <p:cNvSpPr/>
            <p:nvPr/>
          </p:nvSpPr>
          <p:spPr>
            <a:xfrm>
              <a:off x="1059801" y="37702"/>
              <a:ext cx="411185" cy="750082"/>
            </a:xfrm>
            <a:custGeom>
              <a:avLst/>
              <a:gdLst/>
              <a:ahLst/>
              <a:cxnLst/>
              <a:rect l="l" t="t" r="r" b="b"/>
              <a:pathLst>
                <a:path w="411185" h="750082">
                  <a:moveTo>
                    <a:pt x="0" y="0"/>
                  </a:moveTo>
                  <a:lnTo>
                    <a:pt x="411185" y="0"/>
                  </a:lnTo>
                  <a:lnTo>
                    <a:pt x="411185" y="750082"/>
                  </a:lnTo>
                  <a:lnTo>
                    <a:pt x="0" y="75008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2" name="Freeform 32"/>
            <p:cNvSpPr/>
            <p:nvPr/>
          </p:nvSpPr>
          <p:spPr>
            <a:xfrm>
              <a:off x="1505276" y="981145"/>
              <a:ext cx="200598" cy="228204"/>
            </a:xfrm>
            <a:custGeom>
              <a:avLst/>
              <a:gdLst/>
              <a:ahLst/>
              <a:cxnLst/>
              <a:rect l="l" t="t" r="r" b="b"/>
              <a:pathLst>
                <a:path w="200598" h="228204">
                  <a:moveTo>
                    <a:pt x="0" y="0"/>
                  </a:moveTo>
                  <a:lnTo>
                    <a:pt x="200598" y="0"/>
                  </a:lnTo>
                  <a:lnTo>
                    <a:pt x="200598" y="228204"/>
                  </a:lnTo>
                  <a:lnTo>
                    <a:pt x="0" y="22820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33" name="Freeform 33"/>
            <p:cNvSpPr/>
            <p:nvPr/>
          </p:nvSpPr>
          <p:spPr>
            <a:xfrm>
              <a:off x="1659626" y="82986"/>
              <a:ext cx="322986" cy="657998"/>
            </a:xfrm>
            <a:custGeom>
              <a:avLst/>
              <a:gdLst/>
              <a:ahLst/>
              <a:cxnLst/>
              <a:rect l="l" t="t" r="r" b="b"/>
              <a:pathLst>
                <a:path w="322986" h="657998">
                  <a:moveTo>
                    <a:pt x="0" y="0"/>
                  </a:moveTo>
                  <a:lnTo>
                    <a:pt x="322986" y="0"/>
                  </a:lnTo>
                  <a:lnTo>
                    <a:pt x="322986" y="657997"/>
                  </a:lnTo>
                  <a:lnTo>
                    <a:pt x="0" y="65799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34" name="Freeform 34"/>
            <p:cNvSpPr/>
            <p:nvPr/>
          </p:nvSpPr>
          <p:spPr>
            <a:xfrm>
              <a:off x="1928662" y="981914"/>
              <a:ext cx="202676" cy="225729"/>
            </a:xfrm>
            <a:custGeom>
              <a:avLst/>
              <a:gdLst/>
              <a:ahLst/>
              <a:cxnLst/>
              <a:rect l="l" t="t" r="r" b="b"/>
              <a:pathLst>
                <a:path w="202676" h="225729">
                  <a:moveTo>
                    <a:pt x="0" y="0"/>
                  </a:moveTo>
                  <a:lnTo>
                    <a:pt x="202676" y="0"/>
                  </a:lnTo>
                  <a:lnTo>
                    <a:pt x="202676" y="225729"/>
                  </a:lnTo>
                  <a:lnTo>
                    <a:pt x="0" y="22572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35" name="Freeform 35"/>
            <p:cNvSpPr/>
            <p:nvPr/>
          </p:nvSpPr>
          <p:spPr>
            <a:xfrm>
              <a:off x="2347678" y="982953"/>
              <a:ext cx="222970" cy="223948"/>
            </a:xfrm>
            <a:custGeom>
              <a:avLst/>
              <a:gdLst/>
              <a:ahLst/>
              <a:cxnLst/>
              <a:rect l="l" t="t" r="r" b="b"/>
              <a:pathLst>
                <a:path w="222970" h="223948">
                  <a:moveTo>
                    <a:pt x="0" y="0"/>
                  </a:moveTo>
                  <a:lnTo>
                    <a:pt x="222970" y="0"/>
                  </a:lnTo>
                  <a:lnTo>
                    <a:pt x="222970" y="223948"/>
                  </a:lnTo>
                  <a:lnTo>
                    <a:pt x="0" y="22394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36" name="Freeform 36"/>
            <p:cNvSpPr/>
            <p:nvPr/>
          </p:nvSpPr>
          <p:spPr>
            <a:xfrm>
              <a:off x="2038161" y="37884"/>
              <a:ext cx="912856" cy="773546"/>
            </a:xfrm>
            <a:custGeom>
              <a:avLst/>
              <a:gdLst/>
              <a:ahLst/>
              <a:cxnLst/>
              <a:rect l="l" t="t" r="r" b="b"/>
              <a:pathLst>
                <a:path w="912856" h="773546">
                  <a:moveTo>
                    <a:pt x="0" y="0"/>
                  </a:moveTo>
                  <a:lnTo>
                    <a:pt x="912856" y="0"/>
                  </a:lnTo>
                  <a:lnTo>
                    <a:pt x="912856" y="773547"/>
                  </a:lnTo>
                  <a:lnTo>
                    <a:pt x="0" y="773547"/>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37" name="Freeform 37"/>
            <p:cNvSpPr/>
            <p:nvPr/>
          </p:nvSpPr>
          <p:spPr>
            <a:xfrm>
              <a:off x="2969855" y="0"/>
              <a:ext cx="600439" cy="891179"/>
            </a:xfrm>
            <a:custGeom>
              <a:avLst/>
              <a:gdLst/>
              <a:ahLst/>
              <a:cxnLst/>
              <a:rect l="l" t="t" r="r" b="b"/>
              <a:pathLst>
                <a:path w="600439" h="891179">
                  <a:moveTo>
                    <a:pt x="0" y="0"/>
                  </a:moveTo>
                  <a:lnTo>
                    <a:pt x="600439" y="0"/>
                  </a:lnTo>
                  <a:lnTo>
                    <a:pt x="600439" y="891179"/>
                  </a:lnTo>
                  <a:lnTo>
                    <a:pt x="0" y="891179"/>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grpSp>
      <p:sp>
        <p:nvSpPr>
          <p:cNvPr id="38" name="Freeform 38"/>
          <p:cNvSpPr/>
          <p:nvPr/>
        </p:nvSpPr>
        <p:spPr>
          <a:xfrm>
            <a:off x="15433884" y="426773"/>
            <a:ext cx="2617369" cy="601927"/>
          </a:xfrm>
          <a:custGeom>
            <a:avLst/>
            <a:gdLst/>
            <a:ahLst/>
            <a:cxnLst/>
            <a:rect l="l" t="t" r="r" b="b"/>
            <a:pathLst>
              <a:path w="2617369" h="601927">
                <a:moveTo>
                  <a:pt x="0" y="0"/>
                </a:moveTo>
                <a:lnTo>
                  <a:pt x="2617369" y="0"/>
                </a:lnTo>
                <a:lnTo>
                  <a:pt x="2617369" y="601927"/>
                </a:lnTo>
                <a:lnTo>
                  <a:pt x="0" y="601927"/>
                </a:lnTo>
                <a:lnTo>
                  <a:pt x="0" y="0"/>
                </a:lnTo>
                <a:close/>
              </a:path>
            </a:pathLst>
          </a:custGeom>
          <a:blipFill>
            <a:blip r:embed="rId25"/>
            <a:stretch>
              <a:fillRect/>
            </a:stretch>
          </a:blipFill>
        </p:spPr>
      </p:sp>
      <p:sp>
        <p:nvSpPr>
          <p:cNvPr id="39" name="TextBox 39"/>
          <p:cNvSpPr txBox="1"/>
          <p:nvPr/>
        </p:nvSpPr>
        <p:spPr>
          <a:xfrm>
            <a:off x="6494076" y="4194175"/>
            <a:ext cx="5514787" cy="1708151"/>
          </a:xfrm>
          <a:prstGeom prst="rect">
            <a:avLst/>
          </a:prstGeom>
        </p:spPr>
        <p:txBody>
          <a:bodyPr wrap="square" lIns="0" tIns="0" rIns="0" bIns="0" rtlCol="0" anchor="t">
            <a:spAutoFit/>
          </a:bodyPr>
          <a:lstStyle/>
          <a:p>
            <a:pPr algn="ctr">
              <a:lnSpc>
                <a:spcPts val="13999"/>
              </a:lnSpc>
            </a:pPr>
            <a:r>
              <a:rPr lang="en-US" sz="9999" dirty="0">
                <a:solidFill>
                  <a:srgbClr val="6E1E2D"/>
                </a:solidFill>
                <a:latin typeface="Anton"/>
                <a:ea typeface="Anton"/>
                <a:cs typeface="Anton"/>
                <a:sym typeface="Anton"/>
              </a:rPr>
              <a:t>KAMPANYA</a:t>
            </a:r>
          </a:p>
        </p:txBody>
      </p:sp>
      <p:sp>
        <p:nvSpPr>
          <p:cNvPr id="40" name="TextBox 40"/>
          <p:cNvSpPr txBox="1"/>
          <p:nvPr/>
        </p:nvSpPr>
        <p:spPr>
          <a:xfrm>
            <a:off x="6601013" y="4194175"/>
            <a:ext cx="5514787" cy="1708151"/>
          </a:xfrm>
          <a:prstGeom prst="rect">
            <a:avLst/>
          </a:prstGeom>
        </p:spPr>
        <p:txBody>
          <a:bodyPr wrap="square" lIns="0" tIns="0" rIns="0" bIns="0" rtlCol="0" anchor="t">
            <a:spAutoFit/>
          </a:bodyPr>
          <a:lstStyle/>
          <a:p>
            <a:pPr algn="ctr">
              <a:lnSpc>
                <a:spcPts val="13999"/>
              </a:lnSpc>
            </a:pPr>
            <a:r>
              <a:rPr lang="en-US" sz="9999" dirty="0">
                <a:solidFill>
                  <a:srgbClr val="D4A373"/>
                </a:solidFill>
                <a:latin typeface="Anton"/>
                <a:ea typeface="Anton"/>
                <a:cs typeface="Anton"/>
                <a:sym typeface="Anton"/>
              </a:rPr>
              <a:t>KAMPANYA</a:t>
            </a:r>
          </a:p>
        </p:txBody>
      </p:sp>
      <p:sp>
        <p:nvSpPr>
          <p:cNvPr id="41" name="AutoShape 41"/>
          <p:cNvSpPr/>
          <p:nvPr/>
        </p:nvSpPr>
        <p:spPr>
          <a:xfrm>
            <a:off x="3722477" y="7471810"/>
            <a:ext cx="10843046" cy="82567"/>
          </a:xfrm>
          <a:prstGeom prst="rect">
            <a:avLst/>
          </a:prstGeom>
          <a:solidFill>
            <a:srgbClr val="D4A373"/>
          </a:solidFill>
        </p:spPr>
      </p:sp>
      <p:sp>
        <p:nvSpPr>
          <p:cNvPr id="42" name="AutoShape 42"/>
          <p:cNvSpPr/>
          <p:nvPr/>
        </p:nvSpPr>
        <p:spPr>
          <a:xfrm>
            <a:off x="3722477" y="2732623"/>
            <a:ext cx="10843046" cy="82567"/>
          </a:xfrm>
          <a:prstGeom prst="rect">
            <a:avLst/>
          </a:prstGeom>
          <a:solidFill>
            <a:srgbClr val="D4A373"/>
          </a:solidFill>
        </p:spPr>
      </p:sp>
      <p:sp>
        <p:nvSpPr>
          <p:cNvPr id="43" name="TextBox 43"/>
          <p:cNvSpPr txBox="1"/>
          <p:nvPr/>
        </p:nvSpPr>
        <p:spPr>
          <a:xfrm>
            <a:off x="69674" y="9665014"/>
            <a:ext cx="1133299" cy="196991"/>
          </a:xfrm>
          <a:prstGeom prst="rect">
            <a:avLst/>
          </a:prstGeom>
        </p:spPr>
        <p:txBody>
          <a:bodyPr lIns="0" tIns="0" rIns="0" bIns="0" rtlCol="0" anchor="t">
            <a:spAutoFit/>
          </a:bodyPr>
          <a:lstStyle/>
          <a:p>
            <a:pPr algn="ctr">
              <a:lnSpc>
                <a:spcPts val="1533"/>
              </a:lnSpc>
            </a:pPr>
            <a:r>
              <a:rPr lang="en-US" sz="1095" b="1">
                <a:solidFill>
                  <a:srgbClr val="680021"/>
                </a:solidFill>
                <a:latin typeface="DejaVu Serif Bold"/>
                <a:ea typeface="DejaVu Serif Bold"/>
                <a:cs typeface="DejaVu Serif Bold"/>
                <a:sym typeface="DejaVu Serif Bold"/>
              </a:rPr>
              <a:t>29-30.12.2025</a:t>
            </a:r>
          </a:p>
        </p:txBody>
      </p:sp>
      <p:grpSp>
        <p:nvGrpSpPr>
          <p:cNvPr id="44" name="Group 44"/>
          <p:cNvGrpSpPr/>
          <p:nvPr/>
        </p:nvGrpSpPr>
        <p:grpSpPr>
          <a:xfrm>
            <a:off x="9169627" y="9981913"/>
            <a:ext cx="51254" cy="311889"/>
            <a:chOff x="0" y="0"/>
            <a:chExt cx="13499" cy="82144"/>
          </a:xfrm>
        </p:grpSpPr>
        <p:sp>
          <p:nvSpPr>
            <p:cNvPr id="45" name="Freeform 45"/>
            <p:cNvSpPr/>
            <p:nvPr/>
          </p:nvSpPr>
          <p:spPr>
            <a:xfrm>
              <a:off x="0" y="0"/>
              <a:ext cx="13499" cy="82144"/>
            </a:xfrm>
            <a:custGeom>
              <a:avLst/>
              <a:gdLst/>
              <a:ahLst/>
              <a:cxnLst/>
              <a:rect l="l" t="t" r="r" b="b"/>
              <a:pathLst>
                <a:path w="13499" h="82144">
                  <a:moveTo>
                    <a:pt x="0" y="0"/>
                  </a:moveTo>
                  <a:lnTo>
                    <a:pt x="13499" y="0"/>
                  </a:lnTo>
                  <a:lnTo>
                    <a:pt x="13499" y="82144"/>
                  </a:lnTo>
                  <a:lnTo>
                    <a:pt x="0" y="82144"/>
                  </a:lnTo>
                  <a:close/>
                </a:path>
              </a:pathLst>
            </a:custGeom>
            <a:solidFill>
              <a:srgbClr val="D4A373"/>
            </a:solidFill>
          </p:spPr>
        </p:sp>
        <p:sp>
          <p:nvSpPr>
            <p:cNvPr id="46" name="TextBox 46"/>
            <p:cNvSpPr txBox="1"/>
            <p:nvPr/>
          </p:nvSpPr>
          <p:spPr>
            <a:xfrm>
              <a:off x="0" y="-47625"/>
              <a:ext cx="13499" cy="129769"/>
            </a:xfrm>
            <a:prstGeom prst="rect">
              <a:avLst/>
            </a:prstGeom>
          </p:spPr>
          <p:txBody>
            <a:bodyPr lIns="50800" tIns="50800" rIns="50800" bIns="50800" rtlCol="0" anchor="ctr"/>
            <a:lstStyle/>
            <a:p>
              <a:pPr algn="ctr">
                <a:lnSpc>
                  <a:spcPts val="2659"/>
                </a:lnSpc>
              </a:pPr>
              <a:endParaRPr/>
            </a:p>
          </p:txBody>
        </p:sp>
      </p:grpSp>
      <p:sp>
        <p:nvSpPr>
          <p:cNvPr id="47" name="TextBox 47"/>
          <p:cNvSpPr txBox="1"/>
          <p:nvPr/>
        </p:nvSpPr>
        <p:spPr>
          <a:xfrm>
            <a:off x="17226975" y="9655489"/>
            <a:ext cx="473414" cy="340146"/>
          </a:xfrm>
          <a:prstGeom prst="rect">
            <a:avLst/>
          </a:prstGeom>
        </p:spPr>
        <p:txBody>
          <a:bodyPr lIns="0" tIns="0" rIns="0" bIns="0" rtlCol="0" anchor="t">
            <a:spAutoFit/>
          </a:bodyPr>
          <a:lstStyle/>
          <a:p>
            <a:pPr algn="ctr">
              <a:lnSpc>
                <a:spcPts val="2776"/>
              </a:lnSpc>
            </a:pPr>
            <a:r>
              <a:rPr lang="en-US" sz="1983">
                <a:solidFill>
                  <a:srgbClr val="6E1E2D"/>
                </a:solidFill>
                <a:latin typeface="Anton"/>
                <a:ea typeface="Anton"/>
                <a:cs typeface="Anton"/>
                <a:sym typeface="Anton"/>
              </a:rPr>
              <a:t>13</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6E1E2D"/>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546" b="-44231"/>
            </a:stretch>
          </a:blipFill>
        </p:spPr>
      </p:sp>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680021">
                <a:alpha val="66667"/>
              </a:srgbClr>
            </a:solidFill>
          </p:spPr>
        </p:sp>
        <p:sp>
          <p:nvSpPr>
            <p:cNvPr id="5" name="TextBox 5"/>
            <p:cNvSpPr txBox="1"/>
            <p:nvPr/>
          </p:nvSpPr>
          <p:spPr>
            <a:xfrm>
              <a:off x="0" y="-47625"/>
              <a:ext cx="4816593" cy="2756958"/>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5760177" y="8706594"/>
            <a:ext cx="3689923" cy="3747431"/>
            <a:chOff x="0" y="0"/>
            <a:chExt cx="4919898" cy="4996575"/>
          </a:xfrm>
        </p:grpSpPr>
        <p:grpSp>
          <p:nvGrpSpPr>
            <p:cNvPr id="7" name="Group 7"/>
            <p:cNvGrpSpPr/>
            <p:nvPr/>
          </p:nvGrpSpPr>
          <p:grpSpPr>
            <a:xfrm rot="-4973104">
              <a:off x="238987" y="238987"/>
              <a:ext cx="4114800" cy="4114800"/>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F7F7"/>
              </a:solidFill>
            </p:spPr>
          </p:sp>
          <p:sp>
            <p:nvSpPr>
              <p:cNvPr id="9" name="TextBox 9"/>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10" name="Group 10"/>
            <p:cNvGrpSpPr/>
            <p:nvPr/>
          </p:nvGrpSpPr>
          <p:grpSpPr>
            <a:xfrm rot="-4973104">
              <a:off x="377225" y="437726"/>
              <a:ext cx="4114800" cy="4114800"/>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A5568"/>
              </a:solidFill>
            </p:spPr>
          </p:sp>
          <p:sp>
            <p:nvSpPr>
              <p:cNvPr id="12" name="TextBox 12"/>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3"/>
            <p:cNvGrpSpPr/>
            <p:nvPr/>
          </p:nvGrpSpPr>
          <p:grpSpPr>
            <a:xfrm rot="-4973104">
              <a:off x="566111" y="642788"/>
              <a:ext cx="4114800" cy="4114800"/>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4A373"/>
              </a:solidFill>
            </p:spPr>
          </p:sp>
          <p:sp>
            <p:nvSpPr>
              <p:cNvPr id="15" name="TextBox 15"/>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grpSp>
        <p:nvGrpSpPr>
          <p:cNvPr id="16" name="Group 16"/>
          <p:cNvGrpSpPr/>
          <p:nvPr/>
        </p:nvGrpSpPr>
        <p:grpSpPr>
          <a:xfrm>
            <a:off x="-1678115" y="8463822"/>
            <a:ext cx="3356231" cy="3367065"/>
            <a:chOff x="0" y="0"/>
            <a:chExt cx="4474974" cy="4489420"/>
          </a:xfrm>
        </p:grpSpPr>
        <p:grpSp>
          <p:nvGrpSpPr>
            <p:cNvPr id="17" name="Group 17"/>
            <p:cNvGrpSpPr/>
            <p:nvPr/>
          </p:nvGrpSpPr>
          <p:grpSpPr>
            <a:xfrm>
              <a:off x="360174" y="0"/>
              <a:ext cx="4114800" cy="4114800"/>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F7F7"/>
              </a:solidFill>
            </p:spPr>
          </p:sp>
          <p:sp>
            <p:nvSpPr>
              <p:cNvPr id="19" name="TextBox 19"/>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180087" y="161790"/>
              <a:ext cx="4114800" cy="4114800"/>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A5568"/>
              </a:solidFill>
            </p:spPr>
          </p:sp>
          <p:sp>
            <p:nvSpPr>
              <p:cNvPr id="22" name="TextBox 22"/>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p:cNvGrpSpPr/>
            <p:nvPr/>
          </p:nvGrpSpPr>
          <p:grpSpPr>
            <a:xfrm>
              <a:off x="0" y="374620"/>
              <a:ext cx="4114800" cy="4114800"/>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4A373"/>
              </a:solidFill>
            </p:spPr>
          </p:sp>
          <p:sp>
            <p:nvSpPr>
              <p:cNvPr id="25" name="TextBox 25"/>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grpSp>
        <p:nvGrpSpPr>
          <p:cNvPr id="26" name="Group 26"/>
          <p:cNvGrpSpPr/>
          <p:nvPr/>
        </p:nvGrpSpPr>
        <p:grpSpPr>
          <a:xfrm>
            <a:off x="339255" y="426773"/>
            <a:ext cx="2677720" cy="907012"/>
            <a:chOff x="0" y="0"/>
            <a:chExt cx="3570294" cy="1209349"/>
          </a:xfrm>
        </p:grpSpPr>
        <p:sp>
          <p:nvSpPr>
            <p:cNvPr id="27" name="Freeform 27"/>
            <p:cNvSpPr/>
            <p:nvPr/>
          </p:nvSpPr>
          <p:spPr>
            <a:xfrm>
              <a:off x="0" y="36650"/>
              <a:ext cx="412932" cy="751026"/>
            </a:xfrm>
            <a:custGeom>
              <a:avLst/>
              <a:gdLst/>
              <a:ahLst/>
              <a:cxnLst/>
              <a:rect l="l" t="t" r="r" b="b"/>
              <a:pathLst>
                <a:path w="412932" h="751026">
                  <a:moveTo>
                    <a:pt x="0" y="0"/>
                  </a:moveTo>
                  <a:lnTo>
                    <a:pt x="412932" y="0"/>
                  </a:lnTo>
                  <a:lnTo>
                    <a:pt x="412932" y="751026"/>
                  </a:lnTo>
                  <a:lnTo>
                    <a:pt x="0" y="7510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8" name="Freeform 28"/>
            <p:cNvSpPr/>
            <p:nvPr/>
          </p:nvSpPr>
          <p:spPr>
            <a:xfrm>
              <a:off x="600041" y="83114"/>
              <a:ext cx="271302" cy="657768"/>
            </a:xfrm>
            <a:custGeom>
              <a:avLst/>
              <a:gdLst/>
              <a:ahLst/>
              <a:cxnLst/>
              <a:rect l="l" t="t" r="r" b="b"/>
              <a:pathLst>
                <a:path w="271302" h="657768">
                  <a:moveTo>
                    <a:pt x="0" y="0"/>
                  </a:moveTo>
                  <a:lnTo>
                    <a:pt x="271302" y="0"/>
                  </a:lnTo>
                  <a:lnTo>
                    <a:pt x="271302" y="657768"/>
                  </a:lnTo>
                  <a:lnTo>
                    <a:pt x="0" y="6577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9" name="Freeform 29"/>
            <p:cNvSpPr/>
            <p:nvPr/>
          </p:nvSpPr>
          <p:spPr>
            <a:xfrm>
              <a:off x="629758" y="981206"/>
              <a:ext cx="256106" cy="226538"/>
            </a:xfrm>
            <a:custGeom>
              <a:avLst/>
              <a:gdLst/>
              <a:ahLst/>
              <a:cxnLst/>
              <a:rect l="l" t="t" r="r" b="b"/>
              <a:pathLst>
                <a:path w="256106" h="226538">
                  <a:moveTo>
                    <a:pt x="0" y="0"/>
                  </a:moveTo>
                  <a:lnTo>
                    <a:pt x="256106" y="0"/>
                  </a:lnTo>
                  <a:lnTo>
                    <a:pt x="256106" y="226538"/>
                  </a:lnTo>
                  <a:lnTo>
                    <a:pt x="0" y="22653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30" name="Freeform 30"/>
            <p:cNvSpPr/>
            <p:nvPr/>
          </p:nvSpPr>
          <p:spPr>
            <a:xfrm>
              <a:off x="1127335" y="980397"/>
              <a:ext cx="139566" cy="228278"/>
            </a:xfrm>
            <a:custGeom>
              <a:avLst/>
              <a:gdLst/>
              <a:ahLst/>
              <a:cxnLst/>
              <a:rect l="l" t="t" r="r" b="b"/>
              <a:pathLst>
                <a:path w="139566" h="228278">
                  <a:moveTo>
                    <a:pt x="0" y="0"/>
                  </a:moveTo>
                  <a:lnTo>
                    <a:pt x="139566" y="0"/>
                  </a:lnTo>
                  <a:lnTo>
                    <a:pt x="139566" y="228278"/>
                  </a:lnTo>
                  <a:lnTo>
                    <a:pt x="0" y="22827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1" name="Freeform 31"/>
            <p:cNvSpPr/>
            <p:nvPr/>
          </p:nvSpPr>
          <p:spPr>
            <a:xfrm>
              <a:off x="1059801" y="37702"/>
              <a:ext cx="411185" cy="750082"/>
            </a:xfrm>
            <a:custGeom>
              <a:avLst/>
              <a:gdLst/>
              <a:ahLst/>
              <a:cxnLst/>
              <a:rect l="l" t="t" r="r" b="b"/>
              <a:pathLst>
                <a:path w="411185" h="750082">
                  <a:moveTo>
                    <a:pt x="0" y="0"/>
                  </a:moveTo>
                  <a:lnTo>
                    <a:pt x="411185" y="0"/>
                  </a:lnTo>
                  <a:lnTo>
                    <a:pt x="411185" y="750082"/>
                  </a:lnTo>
                  <a:lnTo>
                    <a:pt x="0" y="75008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2" name="Freeform 32"/>
            <p:cNvSpPr/>
            <p:nvPr/>
          </p:nvSpPr>
          <p:spPr>
            <a:xfrm>
              <a:off x="1505276" y="981145"/>
              <a:ext cx="200598" cy="228204"/>
            </a:xfrm>
            <a:custGeom>
              <a:avLst/>
              <a:gdLst/>
              <a:ahLst/>
              <a:cxnLst/>
              <a:rect l="l" t="t" r="r" b="b"/>
              <a:pathLst>
                <a:path w="200598" h="228204">
                  <a:moveTo>
                    <a:pt x="0" y="0"/>
                  </a:moveTo>
                  <a:lnTo>
                    <a:pt x="200598" y="0"/>
                  </a:lnTo>
                  <a:lnTo>
                    <a:pt x="200598" y="228204"/>
                  </a:lnTo>
                  <a:lnTo>
                    <a:pt x="0" y="22820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33" name="Freeform 33"/>
            <p:cNvSpPr/>
            <p:nvPr/>
          </p:nvSpPr>
          <p:spPr>
            <a:xfrm>
              <a:off x="1659626" y="82986"/>
              <a:ext cx="322986" cy="657998"/>
            </a:xfrm>
            <a:custGeom>
              <a:avLst/>
              <a:gdLst/>
              <a:ahLst/>
              <a:cxnLst/>
              <a:rect l="l" t="t" r="r" b="b"/>
              <a:pathLst>
                <a:path w="322986" h="657998">
                  <a:moveTo>
                    <a:pt x="0" y="0"/>
                  </a:moveTo>
                  <a:lnTo>
                    <a:pt x="322986" y="0"/>
                  </a:lnTo>
                  <a:lnTo>
                    <a:pt x="322986" y="657997"/>
                  </a:lnTo>
                  <a:lnTo>
                    <a:pt x="0" y="65799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34" name="Freeform 34"/>
            <p:cNvSpPr/>
            <p:nvPr/>
          </p:nvSpPr>
          <p:spPr>
            <a:xfrm>
              <a:off x="1928662" y="981914"/>
              <a:ext cx="202676" cy="225729"/>
            </a:xfrm>
            <a:custGeom>
              <a:avLst/>
              <a:gdLst/>
              <a:ahLst/>
              <a:cxnLst/>
              <a:rect l="l" t="t" r="r" b="b"/>
              <a:pathLst>
                <a:path w="202676" h="225729">
                  <a:moveTo>
                    <a:pt x="0" y="0"/>
                  </a:moveTo>
                  <a:lnTo>
                    <a:pt x="202676" y="0"/>
                  </a:lnTo>
                  <a:lnTo>
                    <a:pt x="202676" y="225729"/>
                  </a:lnTo>
                  <a:lnTo>
                    <a:pt x="0" y="22572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35" name="Freeform 35"/>
            <p:cNvSpPr/>
            <p:nvPr/>
          </p:nvSpPr>
          <p:spPr>
            <a:xfrm>
              <a:off x="2347678" y="982953"/>
              <a:ext cx="222970" cy="223948"/>
            </a:xfrm>
            <a:custGeom>
              <a:avLst/>
              <a:gdLst/>
              <a:ahLst/>
              <a:cxnLst/>
              <a:rect l="l" t="t" r="r" b="b"/>
              <a:pathLst>
                <a:path w="222970" h="223948">
                  <a:moveTo>
                    <a:pt x="0" y="0"/>
                  </a:moveTo>
                  <a:lnTo>
                    <a:pt x="222970" y="0"/>
                  </a:lnTo>
                  <a:lnTo>
                    <a:pt x="222970" y="223948"/>
                  </a:lnTo>
                  <a:lnTo>
                    <a:pt x="0" y="22394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36" name="Freeform 36"/>
            <p:cNvSpPr/>
            <p:nvPr/>
          </p:nvSpPr>
          <p:spPr>
            <a:xfrm>
              <a:off x="2038161" y="37884"/>
              <a:ext cx="912856" cy="773546"/>
            </a:xfrm>
            <a:custGeom>
              <a:avLst/>
              <a:gdLst/>
              <a:ahLst/>
              <a:cxnLst/>
              <a:rect l="l" t="t" r="r" b="b"/>
              <a:pathLst>
                <a:path w="912856" h="773546">
                  <a:moveTo>
                    <a:pt x="0" y="0"/>
                  </a:moveTo>
                  <a:lnTo>
                    <a:pt x="912856" y="0"/>
                  </a:lnTo>
                  <a:lnTo>
                    <a:pt x="912856" y="773547"/>
                  </a:lnTo>
                  <a:lnTo>
                    <a:pt x="0" y="773547"/>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37" name="Freeform 37"/>
            <p:cNvSpPr/>
            <p:nvPr/>
          </p:nvSpPr>
          <p:spPr>
            <a:xfrm>
              <a:off x="2969855" y="0"/>
              <a:ext cx="600439" cy="891179"/>
            </a:xfrm>
            <a:custGeom>
              <a:avLst/>
              <a:gdLst/>
              <a:ahLst/>
              <a:cxnLst/>
              <a:rect l="l" t="t" r="r" b="b"/>
              <a:pathLst>
                <a:path w="600439" h="891179">
                  <a:moveTo>
                    <a:pt x="0" y="0"/>
                  </a:moveTo>
                  <a:lnTo>
                    <a:pt x="600439" y="0"/>
                  </a:lnTo>
                  <a:lnTo>
                    <a:pt x="600439" y="891179"/>
                  </a:lnTo>
                  <a:lnTo>
                    <a:pt x="0" y="891179"/>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grpSp>
      <p:sp>
        <p:nvSpPr>
          <p:cNvPr id="38" name="Freeform 38"/>
          <p:cNvSpPr/>
          <p:nvPr/>
        </p:nvSpPr>
        <p:spPr>
          <a:xfrm>
            <a:off x="15433884" y="426773"/>
            <a:ext cx="2617369" cy="601927"/>
          </a:xfrm>
          <a:custGeom>
            <a:avLst/>
            <a:gdLst/>
            <a:ahLst/>
            <a:cxnLst/>
            <a:rect l="l" t="t" r="r" b="b"/>
            <a:pathLst>
              <a:path w="2617369" h="601927">
                <a:moveTo>
                  <a:pt x="0" y="0"/>
                </a:moveTo>
                <a:lnTo>
                  <a:pt x="2617369" y="0"/>
                </a:lnTo>
                <a:lnTo>
                  <a:pt x="2617369" y="601927"/>
                </a:lnTo>
                <a:lnTo>
                  <a:pt x="0" y="601927"/>
                </a:lnTo>
                <a:lnTo>
                  <a:pt x="0" y="0"/>
                </a:lnTo>
                <a:close/>
              </a:path>
            </a:pathLst>
          </a:custGeom>
          <a:blipFill>
            <a:blip r:embed="rId25"/>
            <a:stretch>
              <a:fillRect/>
            </a:stretch>
          </a:blipFill>
        </p:spPr>
      </p:sp>
      <p:grpSp>
        <p:nvGrpSpPr>
          <p:cNvPr id="39" name="Group 39"/>
          <p:cNvGrpSpPr/>
          <p:nvPr/>
        </p:nvGrpSpPr>
        <p:grpSpPr>
          <a:xfrm>
            <a:off x="10550248" y="2063936"/>
            <a:ext cx="6092820" cy="603250"/>
            <a:chOff x="0" y="0"/>
            <a:chExt cx="1913694" cy="189475"/>
          </a:xfrm>
        </p:grpSpPr>
        <p:sp>
          <p:nvSpPr>
            <p:cNvPr id="40" name="Freeform 40"/>
            <p:cNvSpPr/>
            <p:nvPr/>
          </p:nvSpPr>
          <p:spPr>
            <a:xfrm>
              <a:off x="0" y="0"/>
              <a:ext cx="1913694" cy="189475"/>
            </a:xfrm>
            <a:custGeom>
              <a:avLst/>
              <a:gdLst/>
              <a:ahLst/>
              <a:cxnLst/>
              <a:rect l="l" t="t" r="r" b="b"/>
              <a:pathLst>
                <a:path w="1913694" h="189475">
                  <a:moveTo>
                    <a:pt x="31767" y="0"/>
                  </a:moveTo>
                  <a:lnTo>
                    <a:pt x="1881928" y="0"/>
                  </a:lnTo>
                  <a:cubicBezTo>
                    <a:pt x="1899472" y="0"/>
                    <a:pt x="1913694" y="14222"/>
                    <a:pt x="1913694" y="31767"/>
                  </a:cubicBezTo>
                  <a:lnTo>
                    <a:pt x="1913694" y="157708"/>
                  </a:lnTo>
                  <a:cubicBezTo>
                    <a:pt x="1913694" y="175252"/>
                    <a:pt x="1899472" y="189475"/>
                    <a:pt x="1881928" y="189475"/>
                  </a:cubicBezTo>
                  <a:lnTo>
                    <a:pt x="31767" y="189475"/>
                  </a:lnTo>
                  <a:cubicBezTo>
                    <a:pt x="23342" y="189475"/>
                    <a:pt x="15262" y="186128"/>
                    <a:pt x="9304" y="180171"/>
                  </a:cubicBezTo>
                  <a:cubicBezTo>
                    <a:pt x="3347" y="174213"/>
                    <a:pt x="0" y="166133"/>
                    <a:pt x="0" y="157708"/>
                  </a:cubicBezTo>
                  <a:lnTo>
                    <a:pt x="0" y="31767"/>
                  </a:lnTo>
                  <a:cubicBezTo>
                    <a:pt x="0" y="14222"/>
                    <a:pt x="14222" y="0"/>
                    <a:pt x="31767" y="0"/>
                  </a:cubicBezTo>
                  <a:close/>
                </a:path>
              </a:pathLst>
            </a:custGeom>
            <a:solidFill>
              <a:srgbClr val="D4A373">
                <a:alpha val="47843"/>
              </a:srgbClr>
            </a:solidFill>
          </p:spPr>
        </p:sp>
        <p:sp>
          <p:nvSpPr>
            <p:cNvPr id="41" name="TextBox 41"/>
            <p:cNvSpPr txBox="1"/>
            <p:nvPr/>
          </p:nvSpPr>
          <p:spPr>
            <a:xfrm>
              <a:off x="0" y="-47625"/>
              <a:ext cx="1913694" cy="237100"/>
            </a:xfrm>
            <a:prstGeom prst="rect">
              <a:avLst/>
            </a:prstGeom>
          </p:spPr>
          <p:txBody>
            <a:bodyPr lIns="45937" tIns="45937" rIns="45937" bIns="45937" rtlCol="0" anchor="ctr"/>
            <a:lstStyle/>
            <a:p>
              <a:pPr algn="ctr">
                <a:lnSpc>
                  <a:spcPts val="2659"/>
                </a:lnSpc>
              </a:pPr>
              <a:endParaRPr/>
            </a:p>
          </p:txBody>
        </p:sp>
      </p:grpSp>
      <p:sp>
        <p:nvSpPr>
          <p:cNvPr id="42" name="TextBox 42"/>
          <p:cNvSpPr txBox="1"/>
          <p:nvPr/>
        </p:nvSpPr>
        <p:spPr>
          <a:xfrm>
            <a:off x="10827350" y="2017604"/>
            <a:ext cx="5487243" cy="721995"/>
          </a:xfrm>
          <a:prstGeom prst="rect">
            <a:avLst/>
          </a:prstGeom>
        </p:spPr>
        <p:txBody>
          <a:bodyPr lIns="0" tIns="0" rIns="0" bIns="0" rtlCol="0" anchor="t">
            <a:spAutoFit/>
          </a:bodyPr>
          <a:lstStyle/>
          <a:p>
            <a:pPr algn="ctr">
              <a:lnSpc>
                <a:spcPts val="5879"/>
              </a:lnSpc>
            </a:pPr>
            <a:r>
              <a:rPr lang="en-US" sz="4199">
                <a:solidFill>
                  <a:srgbClr val="6E1E2D"/>
                </a:solidFill>
                <a:latin typeface="Anton"/>
                <a:ea typeface="Anton"/>
                <a:cs typeface="Anton"/>
                <a:sym typeface="Anton"/>
              </a:rPr>
              <a:t>KAMPANYA AMACI</a:t>
            </a:r>
          </a:p>
        </p:txBody>
      </p:sp>
      <p:grpSp>
        <p:nvGrpSpPr>
          <p:cNvPr id="43" name="Group 43"/>
          <p:cNvGrpSpPr/>
          <p:nvPr/>
        </p:nvGrpSpPr>
        <p:grpSpPr>
          <a:xfrm>
            <a:off x="2086110" y="3907719"/>
            <a:ext cx="6092820" cy="724274"/>
            <a:chOff x="0" y="0"/>
            <a:chExt cx="1913694" cy="227487"/>
          </a:xfrm>
        </p:grpSpPr>
        <p:sp>
          <p:nvSpPr>
            <p:cNvPr id="44" name="Freeform 44"/>
            <p:cNvSpPr/>
            <p:nvPr/>
          </p:nvSpPr>
          <p:spPr>
            <a:xfrm>
              <a:off x="0" y="0"/>
              <a:ext cx="1913694" cy="227487"/>
            </a:xfrm>
            <a:custGeom>
              <a:avLst/>
              <a:gdLst/>
              <a:ahLst/>
              <a:cxnLst/>
              <a:rect l="l" t="t" r="r" b="b"/>
              <a:pathLst>
                <a:path w="1913694" h="227487">
                  <a:moveTo>
                    <a:pt x="31767" y="0"/>
                  </a:moveTo>
                  <a:lnTo>
                    <a:pt x="1881928" y="0"/>
                  </a:lnTo>
                  <a:cubicBezTo>
                    <a:pt x="1899472" y="0"/>
                    <a:pt x="1913694" y="14222"/>
                    <a:pt x="1913694" y="31767"/>
                  </a:cubicBezTo>
                  <a:lnTo>
                    <a:pt x="1913694" y="195721"/>
                  </a:lnTo>
                  <a:cubicBezTo>
                    <a:pt x="1913694" y="204146"/>
                    <a:pt x="1910347" y="212226"/>
                    <a:pt x="1904390" y="218183"/>
                  </a:cubicBezTo>
                  <a:cubicBezTo>
                    <a:pt x="1898433" y="224140"/>
                    <a:pt x="1890353" y="227487"/>
                    <a:pt x="1881928" y="227487"/>
                  </a:cubicBezTo>
                  <a:lnTo>
                    <a:pt x="31767" y="227487"/>
                  </a:lnTo>
                  <a:cubicBezTo>
                    <a:pt x="14222" y="227487"/>
                    <a:pt x="0" y="213265"/>
                    <a:pt x="0" y="195721"/>
                  </a:cubicBezTo>
                  <a:lnTo>
                    <a:pt x="0" y="31767"/>
                  </a:lnTo>
                  <a:cubicBezTo>
                    <a:pt x="0" y="14222"/>
                    <a:pt x="14222" y="0"/>
                    <a:pt x="31767" y="0"/>
                  </a:cubicBezTo>
                  <a:close/>
                </a:path>
              </a:pathLst>
            </a:custGeom>
            <a:solidFill>
              <a:srgbClr val="D4A373">
                <a:alpha val="47843"/>
              </a:srgbClr>
            </a:solidFill>
          </p:spPr>
        </p:sp>
        <p:sp>
          <p:nvSpPr>
            <p:cNvPr id="45" name="TextBox 45"/>
            <p:cNvSpPr txBox="1"/>
            <p:nvPr/>
          </p:nvSpPr>
          <p:spPr>
            <a:xfrm>
              <a:off x="0" y="-47625"/>
              <a:ext cx="1913694" cy="275112"/>
            </a:xfrm>
            <a:prstGeom prst="rect">
              <a:avLst/>
            </a:prstGeom>
          </p:spPr>
          <p:txBody>
            <a:bodyPr lIns="45937" tIns="45937" rIns="45937" bIns="45937" rtlCol="0" anchor="ctr"/>
            <a:lstStyle/>
            <a:p>
              <a:pPr algn="ctr">
                <a:lnSpc>
                  <a:spcPts val="2659"/>
                </a:lnSpc>
              </a:pPr>
              <a:endParaRPr/>
            </a:p>
          </p:txBody>
        </p:sp>
      </p:grpSp>
      <p:sp>
        <p:nvSpPr>
          <p:cNvPr id="46" name="TextBox 46"/>
          <p:cNvSpPr txBox="1"/>
          <p:nvPr/>
        </p:nvSpPr>
        <p:spPr>
          <a:xfrm>
            <a:off x="9588178" y="2783120"/>
            <a:ext cx="8016960" cy="1436742"/>
          </a:xfrm>
          <a:prstGeom prst="rect">
            <a:avLst/>
          </a:prstGeom>
        </p:spPr>
        <p:txBody>
          <a:bodyPr lIns="0" tIns="0" rIns="0" bIns="0" rtlCol="0" anchor="t">
            <a:spAutoFit/>
          </a:bodyPr>
          <a:lstStyle/>
          <a:p>
            <a:pPr algn="ctr">
              <a:lnSpc>
                <a:spcPts val="3759"/>
              </a:lnSpc>
            </a:pPr>
            <a:r>
              <a:rPr lang="en-US" sz="2685">
                <a:solidFill>
                  <a:srgbClr val="FFFFFF"/>
                </a:solidFill>
                <a:latin typeface="Poppins"/>
                <a:ea typeface="Poppins"/>
                <a:cs typeface="Poppins"/>
                <a:sym typeface="Poppins"/>
              </a:rPr>
              <a:t>Metro Turizm’in zedelenen itibarını  düzeltmek, pazar payını güçlendirmek, firmanın tüketicinin zihninde edindiği yeri kuvvetlendirmek.  </a:t>
            </a:r>
          </a:p>
        </p:txBody>
      </p:sp>
      <p:sp>
        <p:nvSpPr>
          <p:cNvPr id="47" name="TextBox 47"/>
          <p:cNvSpPr txBox="1"/>
          <p:nvPr/>
        </p:nvSpPr>
        <p:spPr>
          <a:xfrm>
            <a:off x="1028700" y="4746518"/>
            <a:ext cx="8207641" cy="3341742"/>
          </a:xfrm>
          <a:prstGeom prst="rect">
            <a:avLst/>
          </a:prstGeom>
        </p:spPr>
        <p:txBody>
          <a:bodyPr lIns="0" tIns="0" rIns="0" bIns="0" rtlCol="0" anchor="t">
            <a:spAutoFit/>
          </a:bodyPr>
          <a:lstStyle/>
          <a:p>
            <a:pPr algn="ctr">
              <a:lnSpc>
                <a:spcPts val="3759"/>
              </a:lnSpc>
            </a:pPr>
            <a:r>
              <a:rPr lang="en-US" sz="2685">
                <a:solidFill>
                  <a:srgbClr val="FFFFFF"/>
                </a:solidFill>
                <a:latin typeface="Poppins"/>
                <a:ea typeface="Poppins"/>
                <a:cs typeface="Poppins"/>
                <a:sym typeface="Poppins"/>
              </a:rPr>
              <a:t>Tüketici memnuniyetini arttırıcı çalışmalar (müşteri hizmetlerinin kapsama alanını geliştirmek, mağduriyet yaşayan tüketicilerin şikayet oluşturmalarına fırsat vermeden mağduriyetleri gidermek vb.) yapmak, hedef kitleye uygun mesajları uygun platformlarda vermek, yenilenen bir imaj algısı yaratmak.</a:t>
            </a:r>
          </a:p>
        </p:txBody>
      </p:sp>
      <p:sp>
        <p:nvSpPr>
          <p:cNvPr id="48" name="TextBox 48"/>
          <p:cNvSpPr txBox="1"/>
          <p:nvPr/>
        </p:nvSpPr>
        <p:spPr>
          <a:xfrm>
            <a:off x="2038104" y="3967530"/>
            <a:ext cx="6092820" cy="721995"/>
          </a:xfrm>
          <a:prstGeom prst="rect">
            <a:avLst/>
          </a:prstGeom>
        </p:spPr>
        <p:txBody>
          <a:bodyPr lIns="0" tIns="0" rIns="0" bIns="0" rtlCol="0" anchor="t">
            <a:spAutoFit/>
          </a:bodyPr>
          <a:lstStyle/>
          <a:p>
            <a:pPr algn="ctr">
              <a:lnSpc>
                <a:spcPts val="5879"/>
              </a:lnSpc>
            </a:pPr>
            <a:r>
              <a:rPr lang="en-US" sz="4199" dirty="0">
                <a:solidFill>
                  <a:srgbClr val="6E1E2D"/>
                </a:solidFill>
                <a:latin typeface="Anton"/>
                <a:ea typeface="Anton"/>
                <a:cs typeface="Anton"/>
                <a:sym typeface="Anton"/>
              </a:rPr>
              <a:t>KAMPANYA TAKTİĞİ</a:t>
            </a:r>
          </a:p>
        </p:txBody>
      </p:sp>
      <p:sp>
        <p:nvSpPr>
          <p:cNvPr id="49" name="TextBox 49"/>
          <p:cNvSpPr txBox="1"/>
          <p:nvPr/>
        </p:nvSpPr>
        <p:spPr>
          <a:xfrm>
            <a:off x="69674" y="9665014"/>
            <a:ext cx="1133299" cy="196991"/>
          </a:xfrm>
          <a:prstGeom prst="rect">
            <a:avLst/>
          </a:prstGeom>
        </p:spPr>
        <p:txBody>
          <a:bodyPr lIns="0" tIns="0" rIns="0" bIns="0" rtlCol="0" anchor="t">
            <a:spAutoFit/>
          </a:bodyPr>
          <a:lstStyle/>
          <a:p>
            <a:pPr algn="ctr">
              <a:lnSpc>
                <a:spcPts val="1533"/>
              </a:lnSpc>
            </a:pPr>
            <a:r>
              <a:rPr lang="en-US" sz="1095" b="1">
                <a:solidFill>
                  <a:srgbClr val="680021"/>
                </a:solidFill>
                <a:latin typeface="DejaVu Serif Bold"/>
                <a:ea typeface="DejaVu Serif Bold"/>
                <a:cs typeface="DejaVu Serif Bold"/>
                <a:sym typeface="DejaVu Serif Bold"/>
              </a:rPr>
              <a:t>29-30.12.2025</a:t>
            </a:r>
          </a:p>
        </p:txBody>
      </p:sp>
      <p:grpSp>
        <p:nvGrpSpPr>
          <p:cNvPr id="50" name="Group 50"/>
          <p:cNvGrpSpPr/>
          <p:nvPr/>
        </p:nvGrpSpPr>
        <p:grpSpPr>
          <a:xfrm>
            <a:off x="9169627" y="9981913"/>
            <a:ext cx="51254" cy="311889"/>
            <a:chOff x="0" y="0"/>
            <a:chExt cx="13499" cy="82144"/>
          </a:xfrm>
        </p:grpSpPr>
        <p:sp>
          <p:nvSpPr>
            <p:cNvPr id="51" name="Freeform 51"/>
            <p:cNvSpPr/>
            <p:nvPr/>
          </p:nvSpPr>
          <p:spPr>
            <a:xfrm>
              <a:off x="0" y="0"/>
              <a:ext cx="13499" cy="82144"/>
            </a:xfrm>
            <a:custGeom>
              <a:avLst/>
              <a:gdLst/>
              <a:ahLst/>
              <a:cxnLst/>
              <a:rect l="l" t="t" r="r" b="b"/>
              <a:pathLst>
                <a:path w="13499" h="82144">
                  <a:moveTo>
                    <a:pt x="0" y="0"/>
                  </a:moveTo>
                  <a:lnTo>
                    <a:pt x="13499" y="0"/>
                  </a:lnTo>
                  <a:lnTo>
                    <a:pt x="13499" y="82144"/>
                  </a:lnTo>
                  <a:lnTo>
                    <a:pt x="0" y="82144"/>
                  </a:lnTo>
                  <a:close/>
                </a:path>
              </a:pathLst>
            </a:custGeom>
            <a:solidFill>
              <a:srgbClr val="D4A373"/>
            </a:solidFill>
          </p:spPr>
        </p:sp>
        <p:sp>
          <p:nvSpPr>
            <p:cNvPr id="52" name="TextBox 52"/>
            <p:cNvSpPr txBox="1"/>
            <p:nvPr/>
          </p:nvSpPr>
          <p:spPr>
            <a:xfrm>
              <a:off x="0" y="-47625"/>
              <a:ext cx="13499" cy="129769"/>
            </a:xfrm>
            <a:prstGeom prst="rect">
              <a:avLst/>
            </a:prstGeom>
          </p:spPr>
          <p:txBody>
            <a:bodyPr lIns="50800" tIns="50800" rIns="50800" bIns="50800" rtlCol="0" anchor="ctr"/>
            <a:lstStyle/>
            <a:p>
              <a:pPr algn="ctr">
                <a:lnSpc>
                  <a:spcPts val="2659"/>
                </a:lnSpc>
              </a:pPr>
              <a:endParaRPr/>
            </a:p>
          </p:txBody>
        </p:sp>
      </p:grpSp>
      <p:sp>
        <p:nvSpPr>
          <p:cNvPr id="53" name="TextBox 53"/>
          <p:cNvSpPr txBox="1"/>
          <p:nvPr/>
        </p:nvSpPr>
        <p:spPr>
          <a:xfrm>
            <a:off x="17226975" y="9655489"/>
            <a:ext cx="473414" cy="340146"/>
          </a:xfrm>
          <a:prstGeom prst="rect">
            <a:avLst/>
          </a:prstGeom>
        </p:spPr>
        <p:txBody>
          <a:bodyPr lIns="0" tIns="0" rIns="0" bIns="0" rtlCol="0" anchor="t">
            <a:spAutoFit/>
          </a:bodyPr>
          <a:lstStyle/>
          <a:p>
            <a:pPr algn="ctr">
              <a:lnSpc>
                <a:spcPts val="2776"/>
              </a:lnSpc>
            </a:pPr>
            <a:r>
              <a:rPr lang="en-US" sz="1983">
                <a:solidFill>
                  <a:srgbClr val="6E1E2D"/>
                </a:solidFill>
                <a:latin typeface="Anton"/>
                <a:ea typeface="Anton"/>
                <a:cs typeface="Anton"/>
                <a:sym typeface="Anton"/>
              </a:rPr>
              <a:t>14</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6E1E2D"/>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546" b="-44231"/>
            </a:stretch>
          </a:blipFill>
        </p:spPr>
      </p:sp>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680021">
                <a:alpha val="66667"/>
              </a:srgbClr>
            </a:solidFill>
          </p:spPr>
        </p:sp>
        <p:sp>
          <p:nvSpPr>
            <p:cNvPr id="5" name="TextBox 5"/>
            <p:cNvSpPr txBox="1"/>
            <p:nvPr/>
          </p:nvSpPr>
          <p:spPr>
            <a:xfrm>
              <a:off x="0" y="-47625"/>
              <a:ext cx="4816593" cy="2756958"/>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5760177" y="8706594"/>
            <a:ext cx="3689923" cy="3747431"/>
            <a:chOff x="0" y="0"/>
            <a:chExt cx="4919898" cy="4996575"/>
          </a:xfrm>
        </p:grpSpPr>
        <p:grpSp>
          <p:nvGrpSpPr>
            <p:cNvPr id="7" name="Group 7"/>
            <p:cNvGrpSpPr/>
            <p:nvPr/>
          </p:nvGrpSpPr>
          <p:grpSpPr>
            <a:xfrm rot="-4973104">
              <a:off x="238987" y="238987"/>
              <a:ext cx="4114800" cy="4114800"/>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F7F7"/>
              </a:solidFill>
            </p:spPr>
          </p:sp>
          <p:sp>
            <p:nvSpPr>
              <p:cNvPr id="9" name="TextBox 9"/>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10" name="Group 10"/>
            <p:cNvGrpSpPr/>
            <p:nvPr/>
          </p:nvGrpSpPr>
          <p:grpSpPr>
            <a:xfrm rot="-4973104">
              <a:off x="377225" y="437726"/>
              <a:ext cx="4114800" cy="4114800"/>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A5568"/>
              </a:solidFill>
            </p:spPr>
          </p:sp>
          <p:sp>
            <p:nvSpPr>
              <p:cNvPr id="12" name="TextBox 12"/>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3"/>
            <p:cNvGrpSpPr/>
            <p:nvPr/>
          </p:nvGrpSpPr>
          <p:grpSpPr>
            <a:xfrm rot="-4973104">
              <a:off x="566111" y="642788"/>
              <a:ext cx="4114800" cy="4114800"/>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4A373"/>
              </a:solidFill>
            </p:spPr>
          </p:sp>
          <p:sp>
            <p:nvSpPr>
              <p:cNvPr id="15" name="TextBox 15"/>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grpSp>
        <p:nvGrpSpPr>
          <p:cNvPr id="16" name="Group 16"/>
          <p:cNvGrpSpPr/>
          <p:nvPr/>
        </p:nvGrpSpPr>
        <p:grpSpPr>
          <a:xfrm>
            <a:off x="-1678115" y="8463822"/>
            <a:ext cx="3356231" cy="3367065"/>
            <a:chOff x="0" y="0"/>
            <a:chExt cx="4474974" cy="4489420"/>
          </a:xfrm>
        </p:grpSpPr>
        <p:grpSp>
          <p:nvGrpSpPr>
            <p:cNvPr id="17" name="Group 17"/>
            <p:cNvGrpSpPr/>
            <p:nvPr/>
          </p:nvGrpSpPr>
          <p:grpSpPr>
            <a:xfrm>
              <a:off x="360174" y="0"/>
              <a:ext cx="4114800" cy="4114800"/>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F7F7"/>
              </a:solidFill>
            </p:spPr>
          </p:sp>
          <p:sp>
            <p:nvSpPr>
              <p:cNvPr id="19" name="TextBox 19"/>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180087" y="161790"/>
              <a:ext cx="4114800" cy="4114800"/>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A5568"/>
              </a:solidFill>
            </p:spPr>
          </p:sp>
          <p:sp>
            <p:nvSpPr>
              <p:cNvPr id="22" name="TextBox 22"/>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p:cNvGrpSpPr/>
            <p:nvPr/>
          </p:nvGrpSpPr>
          <p:grpSpPr>
            <a:xfrm>
              <a:off x="0" y="374620"/>
              <a:ext cx="4114800" cy="4114800"/>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4A373"/>
              </a:solidFill>
            </p:spPr>
          </p:sp>
          <p:sp>
            <p:nvSpPr>
              <p:cNvPr id="25" name="TextBox 25"/>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grpSp>
        <p:nvGrpSpPr>
          <p:cNvPr id="26" name="Group 26"/>
          <p:cNvGrpSpPr/>
          <p:nvPr/>
        </p:nvGrpSpPr>
        <p:grpSpPr>
          <a:xfrm>
            <a:off x="339255" y="426773"/>
            <a:ext cx="2677720" cy="907012"/>
            <a:chOff x="0" y="0"/>
            <a:chExt cx="3570294" cy="1209349"/>
          </a:xfrm>
        </p:grpSpPr>
        <p:sp>
          <p:nvSpPr>
            <p:cNvPr id="27" name="Freeform 27"/>
            <p:cNvSpPr/>
            <p:nvPr/>
          </p:nvSpPr>
          <p:spPr>
            <a:xfrm>
              <a:off x="0" y="36650"/>
              <a:ext cx="412932" cy="751026"/>
            </a:xfrm>
            <a:custGeom>
              <a:avLst/>
              <a:gdLst/>
              <a:ahLst/>
              <a:cxnLst/>
              <a:rect l="l" t="t" r="r" b="b"/>
              <a:pathLst>
                <a:path w="412932" h="751026">
                  <a:moveTo>
                    <a:pt x="0" y="0"/>
                  </a:moveTo>
                  <a:lnTo>
                    <a:pt x="412932" y="0"/>
                  </a:lnTo>
                  <a:lnTo>
                    <a:pt x="412932" y="751026"/>
                  </a:lnTo>
                  <a:lnTo>
                    <a:pt x="0" y="7510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8" name="Freeform 28"/>
            <p:cNvSpPr/>
            <p:nvPr/>
          </p:nvSpPr>
          <p:spPr>
            <a:xfrm>
              <a:off x="600041" y="83114"/>
              <a:ext cx="271302" cy="657768"/>
            </a:xfrm>
            <a:custGeom>
              <a:avLst/>
              <a:gdLst/>
              <a:ahLst/>
              <a:cxnLst/>
              <a:rect l="l" t="t" r="r" b="b"/>
              <a:pathLst>
                <a:path w="271302" h="657768">
                  <a:moveTo>
                    <a:pt x="0" y="0"/>
                  </a:moveTo>
                  <a:lnTo>
                    <a:pt x="271302" y="0"/>
                  </a:lnTo>
                  <a:lnTo>
                    <a:pt x="271302" y="657768"/>
                  </a:lnTo>
                  <a:lnTo>
                    <a:pt x="0" y="6577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9" name="Freeform 29"/>
            <p:cNvSpPr/>
            <p:nvPr/>
          </p:nvSpPr>
          <p:spPr>
            <a:xfrm>
              <a:off x="629758" y="981206"/>
              <a:ext cx="256106" cy="226538"/>
            </a:xfrm>
            <a:custGeom>
              <a:avLst/>
              <a:gdLst/>
              <a:ahLst/>
              <a:cxnLst/>
              <a:rect l="l" t="t" r="r" b="b"/>
              <a:pathLst>
                <a:path w="256106" h="226538">
                  <a:moveTo>
                    <a:pt x="0" y="0"/>
                  </a:moveTo>
                  <a:lnTo>
                    <a:pt x="256106" y="0"/>
                  </a:lnTo>
                  <a:lnTo>
                    <a:pt x="256106" y="226538"/>
                  </a:lnTo>
                  <a:lnTo>
                    <a:pt x="0" y="22653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30" name="Freeform 30"/>
            <p:cNvSpPr/>
            <p:nvPr/>
          </p:nvSpPr>
          <p:spPr>
            <a:xfrm>
              <a:off x="1127335" y="980397"/>
              <a:ext cx="139566" cy="228278"/>
            </a:xfrm>
            <a:custGeom>
              <a:avLst/>
              <a:gdLst/>
              <a:ahLst/>
              <a:cxnLst/>
              <a:rect l="l" t="t" r="r" b="b"/>
              <a:pathLst>
                <a:path w="139566" h="228278">
                  <a:moveTo>
                    <a:pt x="0" y="0"/>
                  </a:moveTo>
                  <a:lnTo>
                    <a:pt x="139566" y="0"/>
                  </a:lnTo>
                  <a:lnTo>
                    <a:pt x="139566" y="228278"/>
                  </a:lnTo>
                  <a:lnTo>
                    <a:pt x="0" y="22827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1" name="Freeform 31"/>
            <p:cNvSpPr/>
            <p:nvPr/>
          </p:nvSpPr>
          <p:spPr>
            <a:xfrm>
              <a:off x="1059801" y="37702"/>
              <a:ext cx="411185" cy="750082"/>
            </a:xfrm>
            <a:custGeom>
              <a:avLst/>
              <a:gdLst/>
              <a:ahLst/>
              <a:cxnLst/>
              <a:rect l="l" t="t" r="r" b="b"/>
              <a:pathLst>
                <a:path w="411185" h="750082">
                  <a:moveTo>
                    <a:pt x="0" y="0"/>
                  </a:moveTo>
                  <a:lnTo>
                    <a:pt x="411185" y="0"/>
                  </a:lnTo>
                  <a:lnTo>
                    <a:pt x="411185" y="750082"/>
                  </a:lnTo>
                  <a:lnTo>
                    <a:pt x="0" y="75008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2" name="Freeform 32"/>
            <p:cNvSpPr/>
            <p:nvPr/>
          </p:nvSpPr>
          <p:spPr>
            <a:xfrm>
              <a:off x="1505276" y="981145"/>
              <a:ext cx="200598" cy="228204"/>
            </a:xfrm>
            <a:custGeom>
              <a:avLst/>
              <a:gdLst/>
              <a:ahLst/>
              <a:cxnLst/>
              <a:rect l="l" t="t" r="r" b="b"/>
              <a:pathLst>
                <a:path w="200598" h="228204">
                  <a:moveTo>
                    <a:pt x="0" y="0"/>
                  </a:moveTo>
                  <a:lnTo>
                    <a:pt x="200598" y="0"/>
                  </a:lnTo>
                  <a:lnTo>
                    <a:pt x="200598" y="228204"/>
                  </a:lnTo>
                  <a:lnTo>
                    <a:pt x="0" y="22820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33" name="Freeform 33"/>
            <p:cNvSpPr/>
            <p:nvPr/>
          </p:nvSpPr>
          <p:spPr>
            <a:xfrm>
              <a:off x="1659626" y="82986"/>
              <a:ext cx="322986" cy="657998"/>
            </a:xfrm>
            <a:custGeom>
              <a:avLst/>
              <a:gdLst/>
              <a:ahLst/>
              <a:cxnLst/>
              <a:rect l="l" t="t" r="r" b="b"/>
              <a:pathLst>
                <a:path w="322986" h="657998">
                  <a:moveTo>
                    <a:pt x="0" y="0"/>
                  </a:moveTo>
                  <a:lnTo>
                    <a:pt x="322986" y="0"/>
                  </a:lnTo>
                  <a:lnTo>
                    <a:pt x="322986" y="657997"/>
                  </a:lnTo>
                  <a:lnTo>
                    <a:pt x="0" y="65799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34" name="Freeform 34"/>
            <p:cNvSpPr/>
            <p:nvPr/>
          </p:nvSpPr>
          <p:spPr>
            <a:xfrm>
              <a:off x="1928662" y="981914"/>
              <a:ext cx="202676" cy="225729"/>
            </a:xfrm>
            <a:custGeom>
              <a:avLst/>
              <a:gdLst/>
              <a:ahLst/>
              <a:cxnLst/>
              <a:rect l="l" t="t" r="r" b="b"/>
              <a:pathLst>
                <a:path w="202676" h="225729">
                  <a:moveTo>
                    <a:pt x="0" y="0"/>
                  </a:moveTo>
                  <a:lnTo>
                    <a:pt x="202676" y="0"/>
                  </a:lnTo>
                  <a:lnTo>
                    <a:pt x="202676" y="225729"/>
                  </a:lnTo>
                  <a:lnTo>
                    <a:pt x="0" y="22572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35" name="Freeform 35"/>
            <p:cNvSpPr/>
            <p:nvPr/>
          </p:nvSpPr>
          <p:spPr>
            <a:xfrm>
              <a:off x="2347678" y="982953"/>
              <a:ext cx="222970" cy="223948"/>
            </a:xfrm>
            <a:custGeom>
              <a:avLst/>
              <a:gdLst/>
              <a:ahLst/>
              <a:cxnLst/>
              <a:rect l="l" t="t" r="r" b="b"/>
              <a:pathLst>
                <a:path w="222970" h="223948">
                  <a:moveTo>
                    <a:pt x="0" y="0"/>
                  </a:moveTo>
                  <a:lnTo>
                    <a:pt x="222970" y="0"/>
                  </a:lnTo>
                  <a:lnTo>
                    <a:pt x="222970" y="223948"/>
                  </a:lnTo>
                  <a:lnTo>
                    <a:pt x="0" y="22394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36" name="Freeform 36"/>
            <p:cNvSpPr/>
            <p:nvPr/>
          </p:nvSpPr>
          <p:spPr>
            <a:xfrm>
              <a:off x="2038161" y="37884"/>
              <a:ext cx="912856" cy="773546"/>
            </a:xfrm>
            <a:custGeom>
              <a:avLst/>
              <a:gdLst/>
              <a:ahLst/>
              <a:cxnLst/>
              <a:rect l="l" t="t" r="r" b="b"/>
              <a:pathLst>
                <a:path w="912856" h="773546">
                  <a:moveTo>
                    <a:pt x="0" y="0"/>
                  </a:moveTo>
                  <a:lnTo>
                    <a:pt x="912856" y="0"/>
                  </a:lnTo>
                  <a:lnTo>
                    <a:pt x="912856" y="773547"/>
                  </a:lnTo>
                  <a:lnTo>
                    <a:pt x="0" y="773547"/>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37" name="Freeform 37"/>
            <p:cNvSpPr/>
            <p:nvPr/>
          </p:nvSpPr>
          <p:spPr>
            <a:xfrm>
              <a:off x="2969855" y="0"/>
              <a:ext cx="600439" cy="891179"/>
            </a:xfrm>
            <a:custGeom>
              <a:avLst/>
              <a:gdLst/>
              <a:ahLst/>
              <a:cxnLst/>
              <a:rect l="l" t="t" r="r" b="b"/>
              <a:pathLst>
                <a:path w="600439" h="891179">
                  <a:moveTo>
                    <a:pt x="0" y="0"/>
                  </a:moveTo>
                  <a:lnTo>
                    <a:pt x="600439" y="0"/>
                  </a:lnTo>
                  <a:lnTo>
                    <a:pt x="600439" y="891179"/>
                  </a:lnTo>
                  <a:lnTo>
                    <a:pt x="0" y="891179"/>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grpSp>
      <p:sp>
        <p:nvSpPr>
          <p:cNvPr id="38" name="Freeform 38"/>
          <p:cNvSpPr/>
          <p:nvPr/>
        </p:nvSpPr>
        <p:spPr>
          <a:xfrm>
            <a:off x="15433884" y="426773"/>
            <a:ext cx="2617369" cy="601927"/>
          </a:xfrm>
          <a:custGeom>
            <a:avLst/>
            <a:gdLst/>
            <a:ahLst/>
            <a:cxnLst/>
            <a:rect l="l" t="t" r="r" b="b"/>
            <a:pathLst>
              <a:path w="2617369" h="601927">
                <a:moveTo>
                  <a:pt x="0" y="0"/>
                </a:moveTo>
                <a:lnTo>
                  <a:pt x="2617369" y="0"/>
                </a:lnTo>
                <a:lnTo>
                  <a:pt x="2617369" y="601927"/>
                </a:lnTo>
                <a:lnTo>
                  <a:pt x="0" y="601927"/>
                </a:lnTo>
                <a:lnTo>
                  <a:pt x="0" y="0"/>
                </a:lnTo>
                <a:close/>
              </a:path>
            </a:pathLst>
          </a:custGeom>
          <a:blipFill>
            <a:blip r:embed="rId25"/>
            <a:stretch>
              <a:fillRect/>
            </a:stretch>
          </a:blipFill>
        </p:spPr>
      </p:sp>
      <p:graphicFrame>
        <p:nvGraphicFramePr>
          <p:cNvPr id="39" name="Object 39"/>
          <p:cNvGraphicFramePr/>
          <p:nvPr>
            <p:extLst>
              <p:ext uri="{D42A27DB-BD31-4B8C-83A1-F6EECF244321}">
                <p14:modId xmlns:p14="http://schemas.microsoft.com/office/powerpoint/2010/main" val="2252437426"/>
              </p:ext>
            </p:extLst>
          </p:nvPr>
        </p:nvGraphicFramePr>
        <p:xfrm>
          <a:off x="236747" y="647700"/>
          <a:ext cx="17463642" cy="10286999"/>
        </p:xfrm>
        <a:graphic>
          <a:graphicData uri="http://schemas.openxmlformats.org/presentationml/2006/ole">
            <mc:AlternateContent xmlns:mc="http://schemas.openxmlformats.org/markup-compatibility/2006">
              <mc:Choice xmlns:v="urn:schemas-microsoft-com:vml" Requires="v">
                <p:oleObj name="Worksheet" r:id="rId26" imgW="19469100" imgH="9423400" progId="Excel.Sheet.12">
                  <p:embed/>
                </p:oleObj>
              </mc:Choice>
              <mc:Fallback>
                <p:oleObj name="Worksheet" r:id="rId26" imgW="19469100" imgH="9423400" progId="Excel.Sheet.12">
                  <p:embed/>
                  <p:pic>
                    <p:nvPicPr>
                      <p:cNvPr id="0" name=""/>
                      <p:cNvPicPr/>
                      <p:nvPr/>
                    </p:nvPicPr>
                    <p:blipFill>
                      <a:blip r:embed="rId27"/>
                      <a:stretch>
                        <a:fillRect/>
                      </a:stretch>
                    </p:blipFill>
                    <p:spPr>
                      <a:xfrm>
                        <a:off x="236747" y="647700"/>
                        <a:ext cx="17463642" cy="10286999"/>
                      </a:xfrm>
                      <a:prstGeom prst="rect">
                        <a:avLst/>
                      </a:prstGeom>
                    </p:spPr>
                  </p:pic>
                </p:oleObj>
              </mc:Fallback>
            </mc:AlternateContent>
          </a:graphicData>
        </a:graphic>
      </p:graphicFrame>
      <p:sp>
        <p:nvSpPr>
          <p:cNvPr id="40" name="TextBox 40"/>
          <p:cNvSpPr txBox="1"/>
          <p:nvPr/>
        </p:nvSpPr>
        <p:spPr>
          <a:xfrm>
            <a:off x="7377383" y="360098"/>
            <a:ext cx="3830003" cy="620707"/>
          </a:xfrm>
          <a:prstGeom prst="rect">
            <a:avLst/>
          </a:prstGeom>
        </p:spPr>
        <p:txBody>
          <a:bodyPr lIns="0" tIns="0" rIns="0" bIns="0" rtlCol="0" anchor="t">
            <a:spAutoFit/>
          </a:bodyPr>
          <a:lstStyle/>
          <a:p>
            <a:pPr algn="ctr">
              <a:lnSpc>
                <a:spcPts val="5162"/>
              </a:lnSpc>
            </a:pPr>
            <a:r>
              <a:rPr lang="en-US" sz="3687">
                <a:solidFill>
                  <a:srgbClr val="D4A373"/>
                </a:solidFill>
                <a:latin typeface="Anton"/>
                <a:ea typeface="Anton"/>
                <a:cs typeface="Anton"/>
                <a:sym typeface="Anton"/>
              </a:rPr>
              <a:t>KAMPANYA PROGRAMI</a:t>
            </a:r>
          </a:p>
        </p:txBody>
      </p:sp>
      <p:sp>
        <p:nvSpPr>
          <p:cNvPr id="41" name="TextBox 41"/>
          <p:cNvSpPr txBox="1"/>
          <p:nvPr/>
        </p:nvSpPr>
        <p:spPr>
          <a:xfrm>
            <a:off x="69674" y="9665014"/>
            <a:ext cx="1133299" cy="196991"/>
          </a:xfrm>
          <a:prstGeom prst="rect">
            <a:avLst/>
          </a:prstGeom>
        </p:spPr>
        <p:txBody>
          <a:bodyPr lIns="0" tIns="0" rIns="0" bIns="0" rtlCol="0" anchor="t">
            <a:spAutoFit/>
          </a:bodyPr>
          <a:lstStyle/>
          <a:p>
            <a:pPr algn="ctr">
              <a:lnSpc>
                <a:spcPts val="1533"/>
              </a:lnSpc>
            </a:pPr>
            <a:r>
              <a:rPr lang="en-US" sz="1095" b="1">
                <a:solidFill>
                  <a:srgbClr val="680021"/>
                </a:solidFill>
                <a:latin typeface="DejaVu Serif Bold"/>
                <a:ea typeface="DejaVu Serif Bold"/>
                <a:cs typeface="DejaVu Serif Bold"/>
                <a:sym typeface="DejaVu Serif Bold"/>
              </a:rPr>
              <a:t>29-30.12.2025</a:t>
            </a:r>
          </a:p>
        </p:txBody>
      </p:sp>
      <p:grpSp>
        <p:nvGrpSpPr>
          <p:cNvPr id="42" name="Group 42"/>
          <p:cNvGrpSpPr/>
          <p:nvPr/>
        </p:nvGrpSpPr>
        <p:grpSpPr>
          <a:xfrm>
            <a:off x="9169627" y="9981913"/>
            <a:ext cx="51254" cy="311889"/>
            <a:chOff x="0" y="0"/>
            <a:chExt cx="13499" cy="82144"/>
          </a:xfrm>
        </p:grpSpPr>
        <p:sp>
          <p:nvSpPr>
            <p:cNvPr id="43" name="Freeform 43"/>
            <p:cNvSpPr/>
            <p:nvPr/>
          </p:nvSpPr>
          <p:spPr>
            <a:xfrm>
              <a:off x="0" y="0"/>
              <a:ext cx="13499" cy="82144"/>
            </a:xfrm>
            <a:custGeom>
              <a:avLst/>
              <a:gdLst/>
              <a:ahLst/>
              <a:cxnLst/>
              <a:rect l="l" t="t" r="r" b="b"/>
              <a:pathLst>
                <a:path w="13499" h="82144">
                  <a:moveTo>
                    <a:pt x="0" y="0"/>
                  </a:moveTo>
                  <a:lnTo>
                    <a:pt x="13499" y="0"/>
                  </a:lnTo>
                  <a:lnTo>
                    <a:pt x="13499" y="82144"/>
                  </a:lnTo>
                  <a:lnTo>
                    <a:pt x="0" y="82144"/>
                  </a:lnTo>
                  <a:close/>
                </a:path>
              </a:pathLst>
            </a:custGeom>
            <a:solidFill>
              <a:srgbClr val="D4A373"/>
            </a:solidFill>
          </p:spPr>
        </p:sp>
        <p:sp>
          <p:nvSpPr>
            <p:cNvPr id="44" name="TextBox 44"/>
            <p:cNvSpPr txBox="1"/>
            <p:nvPr/>
          </p:nvSpPr>
          <p:spPr>
            <a:xfrm>
              <a:off x="0" y="-47625"/>
              <a:ext cx="13499" cy="129769"/>
            </a:xfrm>
            <a:prstGeom prst="rect">
              <a:avLst/>
            </a:prstGeom>
          </p:spPr>
          <p:txBody>
            <a:bodyPr lIns="50800" tIns="50800" rIns="50800" bIns="50800" rtlCol="0" anchor="ctr"/>
            <a:lstStyle/>
            <a:p>
              <a:pPr algn="ctr">
                <a:lnSpc>
                  <a:spcPts val="2659"/>
                </a:lnSpc>
              </a:pPr>
              <a:endParaRPr/>
            </a:p>
          </p:txBody>
        </p:sp>
      </p:grpSp>
      <p:sp>
        <p:nvSpPr>
          <p:cNvPr id="45" name="TextBox 45"/>
          <p:cNvSpPr txBox="1"/>
          <p:nvPr/>
        </p:nvSpPr>
        <p:spPr>
          <a:xfrm>
            <a:off x="17226975" y="9672882"/>
            <a:ext cx="473414" cy="340146"/>
          </a:xfrm>
          <a:prstGeom prst="rect">
            <a:avLst/>
          </a:prstGeom>
        </p:spPr>
        <p:txBody>
          <a:bodyPr lIns="0" tIns="0" rIns="0" bIns="0" rtlCol="0" anchor="t">
            <a:spAutoFit/>
          </a:bodyPr>
          <a:lstStyle/>
          <a:p>
            <a:pPr algn="ctr">
              <a:lnSpc>
                <a:spcPts val="2776"/>
              </a:lnSpc>
            </a:pPr>
            <a:r>
              <a:rPr lang="en-US" sz="1983">
                <a:solidFill>
                  <a:srgbClr val="6E1E2D"/>
                </a:solidFill>
                <a:latin typeface="Anton"/>
                <a:ea typeface="Anton"/>
                <a:cs typeface="Anton"/>
                <a:sym typeface="Anton"/>
              </a:rPr>
              <a:t>15</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6E1E2D"/>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546" b="-44231"/>
            </a:stretch>
          </a:blipFill>
        </p:spPr>
      </p:sp>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680021">
                <a:alpha val="66667"/>
              </a:srgbClr>
            </a:solidFill>
          </p:spPr>
        </p:sp>
        <p:sp>
          <p:nvSpPr>
            <p:cNvPr id="5" name="TextBox 5"/>
            <p:cNvSpPr txBox="1"/>
            <p:nvPr/>
          </p:nvSpPr>
          <p:spPr>
            <a:xfrm>
              <a:off x="0" y="-47625"/>
              <a:ext cx="4816593" cy="2756958"/>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5760177" y="8706594"/>
            <a:ext cx="3689923" cy="3747431"/>
            <a:chOff x="0" y="0"/>
            <a:chExt cx="4919898" cy="4996575"/>
          </a:xfrm>
        </p:grpSpPr>
        <p:grpSp>
          <p:nvGrpSpPr>
            <p:cNvPr id="7" name="Group 7"/>
            <p:cNvGrpSpPr/>
            <p:nvPr/>
          </p:nvGrpSpPr>
          <p:grpSpPr>
            <a:xfrm rot="-4973104">
              <a:off x="238987" y="238987"/>
              <a:ext cx="4114800" cy="4114800"/>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F7F7"/>
              </a:solidFill>
            </p:spPr>
          </p:sp>
          <p:sp>
            <p:nvSpPr>
              <p:cNvPr id="9" name="TextBox 9"/>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10" name="Group 10"/>
            <p:cNvGrpSpPr/>
            <p:nvPr/>
          </p:nvGrpSpPr>
          <p:grpSpPr>
            <a:xfrm rot="-4973104">
              <a:off x="377225" y="437726"/>
              <a:ext cx="4114800" cy="4114800"/>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A5568"/>
              </a:solidFill>
            </p:spPr>
          </p:sp>
          <p:sp>
            <p:nvSpPr>
              <p:cNvPr id="12" name="TextBox 12"/>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3"/>
            <p:cNvGrpSpPr/>
            <p:nvPr/>
          </p:nvGrpSpPr>
          <p:grpSpPr>
            <a:xfrm rot="-4973104">
              <a:off x="566111" y="642788"/>
              <a:ext cx="4114800" cy="4114800"/>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4A373"/>
              </a:solidFill>
            </p:spPr>
          </p:sp>
          <p:sp>
            <p:nvSpPr>
              <p:cNvPr id="15" name="TextBox 15"/>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grpSp>
        <p:nvGrpSpPr>
          <p:cNvPr id="16" name="Group 16"/>
          <p:cNvGrpSpPr/>
          <p:nvPr/>
        </p:nvGrpSpPr>
        <p:grpSpPr>
          <a:xfrm>
            <a:off x="-1678115" y="8463822"/>
            <a:ext cx="3356231" cy="3367065"/>
            <a:chOff x="0" y="0"/>
            <a:chExt cx="4474974" cy="4489420"/>
          </a:xfrm>
        </p:grpSpPr>
        <p:grpSp>
          <p:nvGrpSpPr>
            <p:cNvPr id="17" name="Group 17"/>
            <p:cNvGrpSpPr/>
            <p:nvPr/>
          </p:nvGrpSpPr>
          <p:grpSpPr>
            <a:xfrm>
              <a:off x="360174" y="0"/>
              <a:ext cx="4114800" cy="4114800"/>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F7F7"/>
              </a:solidFill>
            </p:spPr>
          </p:sp>
          <p:sp>
            <p:nvSpPr>
              <p:cNvPr id="19" name="TextBox 19"/>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180087" y="161790"/>
              <a:ext cx="4114800" cy="4114800"/>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A5568"/>
              </a:solidFill>
            </p:spPr>
          </p:sp>
          <p:sp>
            <p:nvSpPr>
              <p:cNvPr id="22" name="TextBox 22"/>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p:cNvGrpSpPr/>
            <p:nvPr/>
          </p:nvGrpSpPr>
          <p:grpSpPr>
            <a:xfrm>
              <a:off x="0" y="374620"/>
              <a:ext cx="4114800" cy="4114800"/>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4A373"/>
              </a:solidFill>
            </p:spPr>
          </p:sp>
          <p:sp>
            <p:nvSpPr>
              <p:cNvPr id="25" name="TextBox 25"/>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grpSp>
        <p:nvGrpSpPr>
          <p:cNvPr id="26" name="Group 26"/>
          <p:cNvGrpSpPr/>
          <p:nvPr/>
        </p:nvGrpSpPr>
        <p:grpSpPr>
          <a:xfrm>
            <a:off x="339255" y="426773"/>
            <a:ext cx="2677720" cy="907012"/>
            <a:chOff x="0" y="0"/>
            <a:chExt cx="3570294" cy="1209349"/>
          </a:xfrm>
        </p:grpSpPr>
        <p:sp>
          <p:nvSpPr>
            <p:cNvPr id="27" name="Freeform 27"/>
            <p:cNvSpPr/>
            <p:nvPr/>
          </p:nvSpPr>
          <p:spPr>
            <a:xfrm>
              <a:off x="0" y="36650"/>
              <a:ext cx="412932" cy="751026"/>
            </a:xfrm>
            <a:custGeom>
              <a:avLst/>
              <a:gdLst/>
              <a:ahLst/>
              <a:cxnLst/>
              <a:rect l="l" t="t" r="r" b="b"/>
              <a:pathLst>
                <a:path w="412932" h="751026">
                  <a:moveTo>
                    <a:pt x="0" y="0"/>
                  </a:moveTo>
                  <a:lnTo>
                    <a:pt x="412932" y="0"/>
                  </a:lnTo>
                  <a:lnTo>
                    <a:pt x="412932" y="751026"/>
                  </a:lnTo>
                  <a:lnTo>
                    <a:pt x="0" y="7510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8" name="Freeform 28"/>
            <p:cNvSpPr/>
            <p:nvPr/>
          </p:nvSpPr>
          <p:spPr>
            <a:xfrm>
              <a:off x="600041" y="83114"/>
              <a:ext cx="271302" cy="657768"/>
            </a:xfrm>
            <a:custGeom>
              <a:avLst/>
              <a:gdLst/>
              <a:ahLst/>
              <a:cxnLst/>
              <a:rect l="l" t="t" r="r" b="b"/>
              <a:pathLst>
                <a:path w="271302" h="657768">
                  <a:moveTo>
                    <a:pt x="0" y="0"/>
                  </a:moveTo>
                  <a:lnTo>
                    <a:pt x="271302" y="0"/>
                  </a:lnTo>
                  <a:lnTo>
                    <a:pt x="271302" y="657768"/>
                  </a:lnTo>
                  <a:lnTo>
                    <a:pt x="0" y="6577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9" name="Freeform 29"/>
            <p:cNvSpPr/>
            <p:nvPr/>
          </p:nvSpPr>
          <p:spPr>
            <a:xfrm>
              <a:off x="629758" y="981206"/>
              <a:ext cx="256106" cy="226538"/>
            </a:xfrm>
            <a:custGeom>
              <a:avLst/>
              <a:gdLst/>
              <a:ahLst/>
              <a:cxnLst/>
              <a:rect l="l" t="t" r="r" b="b"/>
              <a:pathLst>
                <a:path w="256106" h="226538">
                  <a:moveTo>
                    <a:pt x="0" y="0"/>
                  </a:moveTo>
                  <a:lnTo>
                    <a:pt x="256106" y="0"/>
                  </a:lnTo>
                  <a:lnTo>
                    <a:pt x="256106" y="226538"/>
                  </a:lnTo>
                  <a:lnTo>
                    <a:pt x="0" y="22653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30" name="Freeform 30"/>
            <p:cNvSpPr/>
            <p:nvPr/>
          </p:nvSpPr>
          <p:spPr>
            <a:xfrm>
              <a:off x="1127335" y="980397"/>
              <a:ext cx="139566" cy="228278"/>
            </a:xfrm>
            <a:custGeom>
              <a:avLst/>
              <a:gdLst/>
              <a:ahLst/>
              <a:cxnLst/>
              <a:rect l="l" t="t" r="r" b="b"/>
              <a:pathLst>
                <a:path w="139566" h="228278">
                  <a:moveTo>
                    <a:pt x="0" y="0"/>
                  </a:moveTo>
                  <a:lnTo>
                    <a:pt x="139566" y="0"/>
                  </a:lnTo>
                  <a:lnTo>
                    <a:pt x="139566" y="228278"/>
                  </a:lnTo>
                  <a:lnTo>
                    <a:pt x="0" y="22827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1" name="Freeform 31"/>
            <p:cNvSpPr/>
            <p:nvPr/>
          </p:nvSpPr>
          <p:spPr>
            <a:xfrm>
              <a:off x="1059801" y="37702"/>
              <a:ext cx="411185" cy="750082"/>
            </a:xfrm>
            <a:custGeom>
              <a:avLst/>
              <a:gdLst/>
              <a:ahLst/>
              <a:cxnLst/>
              <a:rect l="l" t="t" r="r" b="b"/>
              <a:pathLst>
                <a:path w="411185" h="750082">
                  <a:moveTo>
                    <a:pt x="0" y="0"/>
                  </a:moveTo>
                  <a:lnTo>
                    <a:pt x="411185" y="0"/>
                  </a:lnTo>
                  <a:lnTo>
                    <a:pt x="411185" y="750082"/>
                  </a:lnTo>
                  <a:lnTo>
                    <a:pt x="0" y="75008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2" name="Freeform 32"/>
            <p:cNvSpPr/>
            <p:nvPr/>
          </p:nvSpPr>
          <p:spPr>
            <a:xfrm>
              <a:off x="1505276" y="981145"/>
              <a:ext cx="200598" cy="228204"/>
            </a:xfrm>
            <a:custGeom>
              <a:avLst/>
              <a:gdLst/>
              <a:ahLst/>
              <a:cxnLst/>
              <a:rect l="l" t="t" r="r" b="b"/>
              <a:pathLst>
                <a:path w="200598" h="228204">
                  <a:moveTo>
                    <a:pt x="0" y="0"/>
                  </a:moveTo>
                  <a:lnTo>
                    <a:pt x="200598" y="0"/>
                  </a:lnTo>
                  <a:lnTo>
                    <a:pt x="200598" y="228204"/>
                  </a:lnTo>
                  <a:lnTo>
                    <a:pt x="0" y="22820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33" name="Freeform 33"/>
            <p:cNvSpPr/>
            <p:nvPr/>
          </p:nvSpPr>
          <p:spPr>
            <a:xfrm>
              <a:off x="1659626" y="82986"/>
              <a:ext cx="322986" cy="657998"/>
            </a:xfrm>
            <a:custGeom>
              <a:avLst/>
              <a:gdLst/>
              <a:ahLst/>
              <a:cxnLst/>
              <a:rect l="l" t="t" r="r" b="b"/>
              <a:pathLst>
                <a:path w="322986" h="657998">
                  <a:moveTo>
                    <a:pt x="0" y="0"/>
                  </a:moveTo>
                  <a:lnTo>
                    <a:pt x="322986" y="0"/>
                  </a:lnTo>
                  <a:lnTo>
                    <a:pt x="322986" y="657997"/>
                  </a:lnTo>
                  <a:lnTo>
                    <a:pt x="0" y="65799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34" name="Freeform 34"/>
            <p:cNvSpPr/>
            <p:nvPr/>
          </p:nvSpPr>
          <p:spPr>
            <a:xfrm>
              <a:off x="1928662" y="981914"/>
              <a:ext cx="202676" cy="225729"/>
            </a:xfrm>
            <a:custGeom>
              <a:avLst/>
              <a:gdLst/>
              <a:ahLst/>
              <a:cxnLst/>
              <a:rect l="l" t="t" r="r" b="b"/>
              <a:pathLst>
                <a:path w="202676" h="225729">
                  <a:moveTo>
                    <a:pt x="0" y="0"/>
                  </a:moveTo>
                  <a:lnTo>
                    <a:pt x="202676" y="0"/>
                  </a:lnTo>
                  <a:lnTo>
                    <a:pt x="202676" y="225729"/>
                  </a:lnTo>
                  <a:lnTo>
                    <a:pt x="0" y="22572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35" name="Freeform 35"/>
            <p:cNvSpPr/>
            <p:nvPr/>
          </p:nvSpPr>
          <p:spPr>
            <a:xfrm>
              <a:off x="2347678" y="982953"/>
              <a:ext cx="222970" cy="223948"/>
            </a:xfrm>
            <a:custGeom>
              <a:avLst/>
              <a:gdLst/>
              <a:ahLst/>
              <a:cxnLst/>
              <a:rect l="l" t="t" r="r" b="b"/>
              <a:pathLst>
                <a:path w="222970" h="223948">
                  <a:moveTo>
                    <a:pt x="0" y="0"/>
                  </a:moveTo>
                  <a:lnTo>
                    <a:pt x="222970" y="0"/>
                  </a:lnTo>
                  <a:lnTo>
                    <a:pt x="222970" y="223948"/>
                  </a:lnTo>
                  <a:lnTo>
                    <a:pt x="0" y="22394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36" name="Freeform 36"/>
            <p:cNvSpPr/>
            <p:nvPr/>
          </p:nvSpPr>
          <p:spPr>
            <a:xfrm>
              <a:off x="2038161" y="37884"/>
              <a:ext cx="912856" cy="773546"/>
            </a:xfrm>
            <a:custGeom>
              <a:avLst/>
              <a:gdLst/>
              <a:ahLst/>
              <a:cxnLst/>
              <a:rect l="l" t="t" r="r" b="b"/>
              <a:pathLst>
                <a:path w="912856" h="773546">
                  <a:moveTo>
                    <a:pt x="0" y="0"/>
                  </a:moveTo>
                  <a:lnTo>
                    <a:pt x="912856" y="0"/>
                  </a:lnTo>
                  <a:lnTo>
                    <a:pt x="912856" y="773547"/>
                  </a:lnTo>
                  <a:lnTo>
                    <a:pt x="0" y="773547"/>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37" name="Freeform 37"/>
            <p:cNvSpPr/>
            <p:nvPr/>
          </p:nvSpPr>
          <p:spPr>
            <a:xfrm>
              <a:off x="2969855" y="0"/>
              <a:ext cx="600439" cy="891179"/>
            </a:xfrm>
            <a:custGeom>
              <a:avLst/>
              <a:gdLst/>
              <a:ahLst/>
              <a:cxnLst/>
              <a:rect l="l" t="t" r="r" b="b"/>
              <a:pathLst>
                <a:path w="600439" h="891179">
                  <a:moveTo>
                    <a:pt x="0" y="0"/>
                  </a:moveTo>
                  <a:lnTo>
                    <a:pt x="600439" y="0"/>
                  </a:lnTo>
                  <a:lnTo>
                    <a:pt x="600439" y="891179"/>
                  </a:lnTo>
                  <a:lnTo>
                    <a:pt x="0" y="891179"/>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grpSp>
      <p:sp>
        <p:nvSpPr>
          <p:cNvPr id="38" name="Freeform 38"/>
          <p:cNvSpPr/>
          <p:nvPr/>
        </p:nvSpPr>
        <p:spPr>
          <a:xfrm>
            <a:off x="15433884" y="426773"/>
            <a:ext cx="2617369" cy="601927"/>
          </a:xfrm>
          <a:custGeom>
            <a:avLst/>
            <a:gdLst/>
            <a:ahLst/>
            <a:cxnLst/>
            <a:rect l="l" t="t" r="r" b="b"/>
            <a:pathLst>
              <a:path w="2617369" h="601927">
                <a:moveTo>
                  <a:pt x="0" y="0"/>
                </a:moveTo>
                <a:lnTo>
                  <a:pt x="2617369" y="0"/>
                </a:lnTo>
                <a:lnTo>
                  <a:pt x="2617369" y="601927"/>
                </a:lnTo>
                <a:lnTo>
                  <a:pt x="0" y="601927"/>
                </a:lnTo>
                <a:lnTo>
                  <a:pt x="0" y="0"/>
                </a:lnTo>
                <a:close/>
              </a:path>
            </a:pathLst>
          </a:custGeom>
          <a:blipFill>
            <a:blip r:embed="rId25"/>
            <a:stretch>
              <a:fillRect/>
            </a:stretch>
          </a:blipFill>
        </p:spPr>
      </p:sp>
      <p:sp>
        <p:nvSpPr>
          <p:cNvPr id="39" name="TextBox 39"/>
          <p:cNvSpPr txBox="1"/>
          <p:nvPr/>
        </p:nvSpPr>
        <p:spPr>
          <a:xfrm>
            <a:off x="4527580" y="4194175"/>
            <a:ext cx="9670566" cy="1682897"/>
          </a:xfrm>
          <a:prstGeom prst="rect">
            <a:avLst/>
          </a:prstGeom>
        </p:spPr>
        <p:txBody>
          <a:bodyPr wrap="square" lIns="0" tIns="0" rIns="0" bIns="0" rtlCol="0" anchor="t">
            <a:spAutoFit/>
          </a:bodyPr>
          <a:lstStyle/>
          <a:p>
            <a:pPr algn="ctr">
              <a:lnSpc>
                <a:spcPts val="13999"/>
              </a:lnSpc>
            </a:pPr>
            <a:r>
              <a:rPr lang="en-US" sz="9999" dirty="0">
                <a:solidFill>
                  <a:srgbClr val="6E1E2D"/>
                </a:solidFill>
                <a:latin typeface="Anton"/>
                <a:ea typeface="Anton"/>
                <a:cs typeface="Anton"/>
                <a:sym typeface="Anton"/>
              </a:rPr>
              <a:t>REKLAM ÇALIŞMASI</a:t>
            </a:r>
          </a:p>
        </p:txBody>
      </p:sp>
      <p:sp>
        <p:nvSpPr>
          <p:cNvPr id="40" name="TextBox 40"/>
          <p:cNvSpPr txBox="1"/>
          <p:nvPr/>
        </p:nvSpPr>
        <p:spPr>
          <a:xfrm>
            <a:off x="4665439" y="4194175"/>
            <a:ext cx="9583961" cy="1708151"/>
          </a:xfrm>
          <a:prstGeom prst="rect">
            <a:avLst/>
          </a:prstGeom>
        </p:spPr>
        <p:txBody>
          <a:bodyPr wrap="square" lIns="0" tIns="0" rIns="0" bIns="0" rtlCol="0" anchor="t">
            <a:spAutoFit/>
          </a:bodyPr>
          <a:lstStyle/>
          <a:p>
            <a:pPr algn="ctr">
              <a:lnSpc>
                <a:spcPts val="13999"/>
              </a:lnSpc>
            </a:pPr>
            <a:r>
              <a:rPr lang="en-US" sz="9999" dirty="0">
                <a:solidFill>
                  <a:srgbClr val="D4A373"/>
                </a:solidFill>
                <a:latin typeface="Anton"/>
                <a:ea typeface="Anton"/>
                <a:cs typeface="Anton"/>
                <a:sym typeface="Anton"/>
              </a:rPr>
              <a:t>REKLAM ÇALIŞMASI</a:t>
            </a:r>
          </a:p>
        </p:txBody>
      </p:sp>
      <p:sp>
        <p:nvSpPr>
          <p:cNvPr id="41" name="AutoShape 41"/>
          <p:cNvSpPr/>
          <p:nvPr/>
        </p:nvSpPr>
        <p:spPr>
          <a:xfrm>
            <a:off x="3722477" y="7471810"/>
            <a:ext cx="10843046" cy="82567"/>
          </a:xfrm>
          <a:prstGeom prst="rect">
            <a:avLst/>
          </a:prstGeom>
          <a:solidFill>
            <a:srgbClr val="D4A373"/>
          </a:solidFill>
        </p:spPr>
      </p:sp>
      <p:sp>
        <p:nvSpPr>
          <p:cNvPr id="42" name="AutoShape 42"/>
          <p:cNvSpPr/>
          <p:nvPr/>
        </p:nvSpPr>
        <p:spPr>
          <a:xfrm>
            <a:off x="3722477" y="2732623"/>
            <a:ext cx="10843046" cy="82567"/>
          </a:xfrm>
          <a:prstGeom prst="rect">
            <a:avLst/>
          </a:prstGeom>
          <a:solidFill>
            <a:srgbClr val="D4A373"/>
          </a:solidFill>
        </p:spPr>
      </p:sp>
      <p:sp>
        <p:nvSpPr>
          <p:cNvPr id="43" name="TextBox 43"/>
          <p:cNvSpPr txBox="1"/>
          <p:nvPr/>
        </p:nvSpPr>
        <p:spPr>
          <a:xfrm>
            <a:off x="69674" y="9665014"/>
            <a:ext cx="1133299" cy="196991"/>
          </a:xfrm>
          <a:prstGeom prst="rect">
            <a:avLst/>
          </a:prstGeom>
        </p:spPr>
        <p:txBody>
          <a:bodyPr lIns="0" tIns="0" rIns="0" bIns="0" rtlCol="0" anchor="t">
            <a:spAutoFit/>
          </a:bodyPr>
          <a:lstStyle/>
          <a:p>
            <a:pPr algn="ctr">
              <a:lnSpc>
                <a:spcPts val="1533"/>
              </a:lnSpc>
            </a:pPr>
            <a:r>
              <a:rPr lang="en-US" sz="1095" b="1">
                <a:solidFill>
                  <a:srgbClr val="680021"/>
                </a:solidFill>
                <a:latin typeface="DejaVu Serif Bold"/>
                <a:ea typeface="DejaVu Serif Bold"/>
                <a:cs typeface="DejaVu Serif Bold"/>
                <a:sym typeface="DejaVu Serif Bold"/>
              </a:rPr>
              <a:t>29-30.12.2025</a:t>
            </a:r>
          </a:p>
        </p:txBody>
      </p:sp>
      <p:grpSp>
        <p:nvGrpSpPr>
          <p:cNvPr id="44" name="Group 44"/>
          <p:cNvGrpSpPr/>
          <p:nvPr/>
        </p:nvGrpSpPr>
        <p:grpSpPr>
          <a:xfrm>
            <a:off x="9169627" y="9981913"/>
            <a:ext cx="51254" cy="311889"/>
            <a:chOff x="0" y="0"/>
            <a:chExt cx="13499" cy="82144"/>
          </a:xfrm>
        </p:grpSpPr>
        <p:sp>
          <p:nvSpPr>
            <p:cNvPr id="45" name="Freeform 45"/>
            <p:cNvSpPr/>
            <p:nvPr/>
          </p:nvSpPr>
          <p:spPr>
            <a:xfrm>
              <a:off x="0" y="0"/>
              <a:ext cx="13499" cy="82144"/>
            </a:xfrm>
            <a:custGeom>
              <a:avLst/>
              <a:gdLst/>
              <a:ahLst/>
              <a:cxnLst/>
              <a:rect l="l" t="t" r="r" b="b"/>
              <a:pathLst>
                <a:path w="13499" h="82144">
                  <a:moveTo>
                    <a:pt x="0" y="0"/>
                  </a:moveTo>
                  <a:lnTo>
                    <a:pt x="13499" y="0"/>
                  </a:lnTo>
                  <a:lnTo>
                    <a:pt x="13499" y="82144"/>
                  </a:lnTo>
                  <a:lnTo>
                    <a:pt x="0" y="82144"/>
                  </a:lnTo>
                  <a:close/>
                </a:path>
              </a:pathLst>
            </a:custGeom>
            <a:solidFill>
              <a:srgbClr val="D4A373"/>
            </a:solidFill>
          </p:spPr>
        </p:sp>
        <p:sp>
          <p:nvSpPr>
            <p:cNvPr id="46" name="TextBox 46"/>
            <p:cNvSpPr txBox="1"/>
            <p:nvPr/>
          </p:nvSpPr>
          <p:spPr>
            <a:xfrm>
              <a:off x="0" y="-47625"/>
              <a:ext cx="13499" cy="129769"/>
            </a:xfrm>
            <a:prstGeom prst="rect">
              <a:avLst/>
            </a:prstGeom>
          </p:spPr>
          <p:txBody>
            <a:bodyPr lIns="50800" tIns="50800" rIns="50800" bIns="50800" rtlCol="0" anchor="ctr"/>
            <a:lstStyle/>
            <a:p>
              <a:pPr algn="ctr">
                <a:lnSpc>
                  <a:spcPts val="2659"/>
                </a:lnSpc>
              </a:pPr>
              <a:endParaRPr/>
            </a:p>
          </p:txBody>
        </p:sp>
      </p:grpSp>
      <p:sp>
        <p:nvSpPr>
          <p:cNvPr id="47" name="TextBox 47"/>
          <p:cNvSpPr txBox="1"/>
          <p:nvPr/>
        </p:nvSpPr>
        <p:spPr>
          <a:xfrm>
            <a:off x="17226975" y="9641767"/>
            <a:ext cx="473414" cy="340146"/>
          </a:xfrm>
          <a:prstGeom prst="rect">
            <a:avLst/>
          </a:prstGeom>
        </p:spPr>
        <p:txBody>
          <a:bodyPr lIns="0" tIns="0" rIns="0" bIns="0" rtlCol="0" anchor="t">
            <a:spAutoFit/>
          </a:bodyPr>
          <a:lstStyle/>
          <a:p>
            <a:pPr algn="ctr">
              <a:lnSpc>
                <a:spcPts val="2776"/>
              </a:lnSpc>
            </a:pPr>
            <a:r>
              <a:rPr lang="en-US" sz="1983">
                <a:solidFill>
                  <a:srgbClr val="6E1E2D"/>
                </a:solidFill>
                <a:latin typeface="Anton"/>
                <a:ea typeface="Anton"/>
                <a:cs typeface="Anton"/>
                <a:sym typeface="Anton"/>
              </a:rPr>
              <a:t>16</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6E1E2D"/>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33546" b="-44231"/>
            </a:stretch>
          </a:blipFill>
        </p:spPr>
      </p:sp>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680021">
                <a:alpha val="66667"/>
              </a:srgbClr>
            </a:solidFill>
          </p:spPr>
        </p:sp>
        <p:sp>
          <p:nvSpPr>
            <p:cNvPr id="5" name="TextBox 5"/>
            <p:cNvSpPr txBox="1"/>
            <p:nvPr/>
          </p:nvSpPr>
          <p:spPr>
            <a:xfrm>
              <a:off x="0" y="-47625"/>
              <a:ext cx="4816593" cy="2756958"/>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5760177" y="8706594"/>
            <a:ext cx="3689923" cy="3747431"/>
            <a:chOff x="0" y="0"/>
            <a:chExt cx="4919898" cy="4996575"/>
          </a:xfrm>
        </p:grpSpPr>
        <p:grpSp>
          <p:nvGrpSpPr>
            <p:cNvPr id="7" name="Group 7"/>
            <p:cNvGrpSpPr/>
            <p:nvPr/>
          </p:nvGrpSpPr>
          <p:grpSpPr>
            <a:xfrm rot="-4973104">
              <a:off x="238987" y="238987"/>
              <a:ext cx="4114800" cy="4114800"/>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F7F7"/>
              </a:solidFill>
            </p:spPr>
          </p:sp>
          <p:sp>
            <p:nvSpPr>
              <p:cNvPr id="9" name="TextBox 9"/>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10" name="Group 10"/>
            <p:cNvGrpSpPr/>
            <p:nvPr/>
          </p:nvGrpSpPr>
          <p:grpSpPr>
            <a:xfrm rot="-4973104">
              <a:off x="377225" y="437726"/>
              <a:ext cx="4114800" cy="4114800"/>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A5568"/>
              </a:solidFill>
            </p:spPr>
          </p:sp>
          <p:sp>
            <p:nvSpPr>
              <p:cNvPr id="12" name="TextBox 12"/>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3"/>
            <p:cNvGrpSpPr/>
            <p:nvPr/>
          </p:nvGrpSpPr>
          <p:grpSpPr>
            <a:xfrm rot="-4973104">
              <a:off x="566111" y="642788"/>
              <a:ext cx="4114800" cy="4114800"/>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4A373"/>
              </a:solidFill>
            </p:spPr>
          </p:sp>
          <p:sp>
            <p:nvSpPr>
              <p:cNvPr id="15" name="TextBox 15"/>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grpSp>
        <p:nvGrpSpPr>
          <p:cNvPr id="16" name="Group 16"/>
          <p:cNvGrpSpPr/>
          <p:nvPr/>
        </p:nvGrpSpPr>
        <p:grpSpPr>
          <a:xfrm>
            <a:off x="-1678115" y="8463822"/>
            <a:ext cx="3356231" cy="3367065"/>
            <a:chOff x="0" y="0"/>
            <a:chExt cx="4474974" cy="4489420"/>
          </a:xfrm>
        </p:grpSpPr>
        <p:grpSp>
          <p:nvGrpSpPr>
            <p:cNvPr id="17" name="Group 17"/>
            <p:cNvGrpSpPr/>
            <p:nvPr/>
          </p:nvGrpSpPr>
          <p:grpSpPr>
            <a:xfrm>
              <a:off x="360174" y="0"/>
              <a:ext cx="4114800" cy="4114800"/>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F7F7"/>
              </a:solidFill>
            </p:spPr>
          </p:sp>
          <p:sp>
            <p:nvSpPr>
              <p:cNvPr id="19" name="TextBox 19"/>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180087" y="161790"/>
              <a:ext cx="4114800" cy="4114800"/>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A5568"/>
              </a:solidFill>
            </p:spPr>
          </p:sp>
          <p:sp>
            <p:nvSpPr>
              <p:cNvPr id="22" name="TextBox 22"/>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p:cNvGrpSpPr/>
            <p:nvPr/>
          </p:nvGrpSpPr>
          <p:grpSpPr>
            <a:xfrm>
              <a:off x="0" y="374620"/>
              <a:ext cx="4114800" cy="4114800"/>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4A373"/>
              </a:solidFill>
            </p:spPr>
          </p:sp>
          <p:sp>
            <p:nvSpPr>
              <p:cNvPr id="25" name="TextBox 25"/>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grpSp>
        <p:nvGrpSpPr>
          <p:cNvPr id="26" name="Group 26"/>
          <p:cNvGrpSpPr/>
          <p:nvPr/>
        </p:nvGrpSpPr>
        <p:grpSpPr>
          <a:xfrm>
            <a:off x="339255" y="426773"/>
            <a:ext cx="2677720" cy="907012"/>
            <a:chOff x="0" y="0"/>
            <a:chExt cx="3570294" cy="1209349"/>
          </a:xfrm>
        </p:grpSpPr>
        <p:sp>
          <p:nvSpPr>
            <p:cNvPr id="27" name="Freeform 27"/>
            <p:cNvSpPr/>
            <p:nvPr/>
          </p:nvSpPr>
          <p:spPr>
            <a:xfrm>
              <a:off x="0" y="36650"/>
              <a:ext cx="412932" cy="751026"/>
            </a:xfrm>
            <a:custGeom>
              <a:avLst/>
              <a:gdLst/>
              <a:ahLst/>
              <a:cxnLst/>
              <a:rect l="l" t="t" r="r" b="b"/>
              <a:pathLst>
                <a:path w="412932" h="751026">
                  <a:moveTo>
                    <a:pt x="0" y="0"/>
                  </a:moveTo>
                  <a:lnTo>
                    <a:pt x="412932" y="0"/>
                  </a:lnTo>
                  <a:lnTo>
                    <a:pt x="412932" y="751026"/>
                  </a:lnTo>
                  <a:lnTo>
                    <a:pt x="0" y="75102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8" name="Freeform 28"/>
            <p:cNvSpPr/>
            <p:nvPr/>
          </p:nvSpPr>
          <p:spPr>
            <a:xfrm>
              <a:off x="600041" y="83114"/>
              <a:ext cx="271302" cy="657768"/>
            </a:xfrm>
            <a:custGeom>
              <a:avLst/>
              <a:gdLst/>
              <a:ahLst/>
              <a:cxnLst/>
              <a:rect l="l" t="t" r="r" b="b"/>
              <a:pathLst>
                <a:path w="271302" h="657768">
                  <a:moveTo>
                    <a:pt x="0" y="0"/>
                  </a:moveTo>
                  <a:lnTo>
                    <a:pt x="271302" y="0"/>
                  </a:lnTo>
                  <a:lnTo>
                    <a:pt x="271302" y="657768"/>
                  </a:lnTo>
                  <a:lnTo>
                    <a:pt x="0" y="65776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9" name="Freeform 29"/>
            <p:cNvSpPr/>
            <p:nvPr/>
          </p:nvSpPr>
          <p:spPr>
            <a:xfrm>
              <a:off x="629758" y="981206"/>
              <a:ext cx="256106" cy="226538"/>
            </a:xfrm>
            <a:custGeom>
              <a:avLst/>
              <a:gdLst/>
              <a:ahLst/>
              <a:cxnLst/>
              <a:rect l="l" t="t" r="r" b="b"/>
              <a:pathLst>
                <a:path w="256106" h="226538">
                  <a:moveTo>
                    <a:pt x="0" y="0"/>
                  </a:moveTo>
                  <a:lnTo>
                    <a:pt x="256106" y="0"/>
                  </a:lnTo>
                  <a:lnTo>
                    <a:pt x="256106" y="226538"/>
                  </a:lnTo>
                  <a:lnTo>
                    <a:pt x="0" y="22653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0" name="Freeform 30"/>
            <p:cNvSpPr/>
            <p:nvPr/>
          </p:nvSpPr>
          <p:spPr>
            <a:xfrm>
              <a:off x="1127335" y="980397"/>
              <a:ext cx="139566" cy="228278"/>
            </a:xfrm>
            <a:custGeom>
              <a:avLst/>
              <a:gdLst/>
              <a:ahLst/>
              <a:cxnLst/>
              <a:rect l="l" t="t" r="r" b="b"/>
              <a:pathLst>
                <a:path w="139566" h="228278">
                  <a:moveTo>
                    <a:pt x="0" y="0"/>
                  </a:moveTo>
                  <a:lnTo>
                    <a:pt x="139566" y="0"/>
                  </a:lnTo>
                  <a:lnTo>
                    <a:pt x="139566" y="228278"/>
                  </a:lnTo>
                  <a:lnTo>
                    <a:pt x="0" y="22827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1" name="Freeform 31"/>
            <p:cNvSpPr/>
            <p:nvPr/>
          </p:nvSpPr>
          <p:spPr>
            <a:xfrm>
              <a:off x="1059801" y="37702"/>
              <a:ext cx="411185" cy="750082"/>
            </a:xfrm>
            <a:custGeom>
              <a:avLst/>
              <a:gdLst/>
              <a:ahLst/>
              <a:cxnLst/>
              <a:rect l="l" t="t" r="r" b="b"/>
              <a:pathLst>
                <a:path w="411185" h="750082">
                  <a:moveTo>
                    <a:pt x="0" y="0"/>
                  </a:moveTo>
                  <a:lnTo>
                    <a:pt x="411185" y="0"/>
                  </a:lnTo>
                  <a:lnTo>
                    <a:pt x="411185" y="750082"/>
                  </a:lnTo>
                  <a:lnTo>
                    <a:pt x="0" y="7500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32" name="Freeform 32"/>
            <p:cNvSpPr/>
            <p:nvPr/>
          </p:nvSpPr>
          <p:spPr>
            <a:xfrm>
              <a:off x="1505276" y="981145"/>
              <a:ext cx="200598" cy="228204"/>
            </a:xfrm>
            <a:custGeom>
              <a:avLst/>
              <a:gdLst/>
              <a:ahLst/>
              <a:cxnLst/>
              <a:rect l="l" t="t" r="r" b="b"/>
              <a:pathLst>
                <a:path w="200598" h="228204">
                  <a:moveTo>
                    <a:pt x="0" y="0"/>
                  </a:moveTo>
                  <a:lnTo>
                    <a:pt x="200598" y="0"/>
                  </a:lnTo>
                  <a:lnTo>
                    <a:pt x="200598" y="228204"/>
                  </a:lnTo>
                  <a:lnTo>
                    <a:pt x="0" y="22820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33" name="Freeform 33"/>
            <p:cNvSpPr/>
            <p:nvPr/>
          </p:nvSpPr>
          <p:spPr>
            <a:xfrm>
              <a:off x="1659626" y="82986"/>
              <a:ext cx="322986" cy="657998"/>
            </a:xfrm>
            <a:custGeom>
              <a:avLst/>
              <a:gdLst/>
              <a:ahLst/>
              <a:cxnLst/>
              <a:rect l="l" t="t" r="r" b="b"/>
              <a:pathLst>
                <a:path w="322986" h="657998">
                  <a:moveTo>
                    <a:pt x="0" y="0"/>
                  </a:moveTo>
                  <a:lnTo>
                    <a:pt x="322986" y="0"/>
                  </a:lnTo>
                  <a:lnTo>
                    <a:pt x="322986" y="657997"/>
                  </a:lnTo>
                  <a:lnTo>
                    <a:pt x="0" y="65799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34" name="Freeform 34"/>
            <p:cNvSpPr/>
            <p:nvPr/>
          </p:nvSpPr>
          <p:spPr>
            <a:xfrm>
              <a:off x="1928662" y="981914"/>
              <a:ext cx="202676" cy="225729"/>
            </a:xfrm>
            <a:custGeom>
              <a:avLst/>
              <a:gdLst/>
              <a:ahLst/>
              <a:cxnLst/>
              <a:rect l="l" t="t" r="r" b="b"/>
              <a:pathLst>
                <a:path w="202676" h="225729">
                  <a:moveTo>
                    <a:pt x="0" y="0"/>
                  </a:moveTo>
                  <a:lnTo>
                    <a:pt x="202676" y="0"/>
                  </a:lnTo>
                  <a:lnTo>
                    <a:pt x="202676" y="225729"/>
                  </a:lnTo>
                  <a:lnTo>
                    <a:pt x="0" y="22572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35" name="Freeform 35"/>
            <p:cNvSpPr/>
            <p:nvPr/>
          </p:nvSpPr>
          <p:spPr>
            <a:xfrm>
              <a:off x="2347678" y="982953"/>
              <a:ext cx="222970" cy="223948"/>
            </a:xfrm>
            <a:custGeom>
              <a:avLst/>
              <a:gdLst/>
              <a:ahLst/>
              <a:cxnLst/>
              <a:rect l="l" t="t" r="r" b="b"/>
              <a:pathLst>
                <a:path w="222970" h="223948">
                  <a:moveTo>
                    <a:pt x="0" y="0"/>
                  </a:moveTo>
                  <a:lnTo>
                    <a:pt x="222970" y="0"/>
                  </a:lnTo>
                  <a:lnTo>
                    <a:pt x="222970" y="223948"/>
                  </a:lnTo>
                  <a:lnTo>
                    <a:pt x="0" y="223948"/>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36" name="Freeform 36"/>
            <p:cNvSpPr/>
            <p:nvPr/>
          </p:nvSpPr>
          <p:spPr>
            <a:xfrm>
              <a:off x="2038161" y="37884"/>
              <a:ext cx="912856" cy="773546"/>
            </a:xfrm>
            <a:custGeom>
              <a:avLst/>
              <a:gdLst/>
              <a:ahLst/>
              <a:cxnLst/>
              <a:rect l="l" t="t" r="r" b="b"/>
              <a:pathLst>
                <a:path w="912856" h="773546">
                  <a:moveTo>
                    <a:pt x="0" y="0"/>
                  </a:moveTo>
                  <a:lnTo>
                    <a:pt x="912856" y="0"/>
                  </a:lnTo>
                  <a:lnTo>
                    <a:pt x="912856" y="773547"/>
                  </a:lnTo>
                  <a:lnTo>
                    <a:pt x="0" y="773547"/>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37" name="Freeform 37"/>
            <p:cNvSpPr/>
            <p:nvPr/>
          </p:nvSpPr>
          <p:spPr>
            <a:xfrm>
              <a:off x="2969855" y="0"/>
              <a:ext cx="600439" cy="891179"/>
            </a:xfrm>
            <a:custGeom>
              <a:avLst/>
              <a:gdLst/>
              <a:ahLst/>
              <a:cxnLst/>
              <a:rect l="l" t="t" r="r" b="b"/>
              <a:pathLst>
                <a:path w="600439" h="891179">
                  <a:moveTo>
                    <a:pt x="0" y="0"/>
                  </a:moveTo>
                  <a:lnTo>
                    <a:pt x="600439" y="0"/>
                  </a:lnTo>
                  <a:lnTo>
                    <a:pt x="600439" y="891179"/>
                  </a:lnTo>
                  <a:lnTo>
                    <a:pt x="0" y="891179"/>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sp>
      </p:grpSp>
      <p:sp>
        <p:nvSpPr>
          <p:cNvPr id="38" name="Freeform 38"/>
          <p:cNvSpPr/>
          <p:nvPr/>
        </p:nvSpPr>
        <p:spPr>
          <a:xfrm>
            <a:off x="15433884" y="426773"/>
            <a:ext cx="2617369" cy="601927"/>
          </a:xfrm>
          <a:custGeom>
            <a:avLst/>
            <a:gdLst/>
            <a:ahLst/>
            <a:cxnLst/>
            <a:rect l="l" t="t" r="r" b="b"/>
            <a:pathLst>
              <a:path w="2617369" h="601927">
                <a:moveTo>
                  <a:pt x="0" y="0"/>
                </a:moveTo>
                <a:lnTo>
                  <a:pt x="2617369" y="0"/>
                </a:lnTo>
                <a:lnTo>
                  <a:pt x="2617369" y="601927"/>
                </a:lnTo>
                <a:lnTo>
                  <a:pt x="0" y="601927"/>
                </a:lnTo>
                <a:lnTo>
                  <a:pt x="0" y="0"/>
                </a:lnTo>
                <a:close/>
              </a:path>
            </a:pathLst>
          </a:custGeom>
          <a:blipFill>
            <a:blip r:embed="rId27"/>
            <a:stretch>
              <a:fillRect/>
            </a:stretch>
          </a:blipFill>
        </p:spPr>
      </p:sp>
      <p:sp>
        <p:nvSpPr>
          <p:cNvPr id="39" name="AutoShape 39"/>
          <p:cNvSpPr/>
          <p:nvPr/>
        </p:nvSpPr>
        <p:spPr>
          <a:xfrm>
            <a:off x="2846795" y="8686920"/>
            <a:ext cx="12579768" cy="100270"/>
          </a:xfrm>
          <a:prstGeom prst="rect">
            <a:avLst/>
          </a:prstGeom>
          <a:solidFill>
            <a:srgbClr val="D4A373"/>
          </a:solidFill>
        </p:spPr>
      </p:sp>
      <p:sp>
        <p:nvSpPr>
          <p:cNvPr id="40" name="AutoShape 40"/>
          <p:cNvSpPr/>
          <p:nvPr/>
        </p:nvSpPr>
        <p:spPr>
          <a:xfrm rot="5400000">
            <a:off x="11960702" y="5076661"/>
            <a:ext cx="7076119" cy="144397"/>
          </a:xfrm>
          <a:prstGeom prst="rect">
            <a:avLst/>
          </a:prstGeom>
          <a:solidFill>
            <a:srgbClr val="D4A373"/>
          </a:solidFill>
        </p:spPr>
      </p:sp>
      <p:sp>
        <p:nvSpPr>
          <p:cNvPr id="41" name="AutoShape 41"/>
          <p:cNvSpPr/>
          <p:nvPr/>
        </p:nvSpPr>
        <p:spPr>
          <a:xfrm rot="-10800000">
            <a:off x="2846795" y="1499810"/>
            <a:ext cx="12579768" cy="110990"/>
          </a:xfrm>
          <a:prstGeom prst="rect">
            <a:avLst/>
          </a:prstGeom>
          <a:solidFill>
            <a:srgbClr val="D4A373"/>
          </a:solidFill>
        </p:spPr>
      </p:sp>
      <p:sp>
        <p:nvSpPr>
          <p:cNvPr id="42" name="AutoShape 42"/>
          <p:cNvSpPr/>
          <p:nvPr/>
        </p:nvSpPr>
        <p:spPr>
          <a:xfrm rot="-5400000">
            <a:off x="-756142" y="5083983"/>
            <a:ext cx="7076119" cy="129755"/>
          </a:xfrm>
          <a:prstGeom prst="rect">
            <a:avLst/>
          </a:prstGeom>
          <a:solidFill>
            <a:srgbClr val="D4A373"/>
          </a:solidFill>
        </p:spPr>
      </p:sp>
      <p:pic>
        <p:nvPicPr>
          <p:cNvPr id="43" name="Picture 4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28"/>
          <a:srcRect l="6958" t="7073" r="7058" b="6942"/>
          <a:stretch>
            <a:fillRect/>
          </a:stretch>
        </p:blipFill>
        <p:spPr>
          <a:xfrm>
            <a:off x="2846795" y="1610800"/>
            <a:ext cx="12579768" cy="7076119"/>
          </a:xfrm>
          <a:prstGeom prst="rect">
            <a:avLst/>
          </a:prstGeom>
        </p:spPr>
      </p:pic>
      <p:sp>
        <p:nvSpPr>
          <p:cNvPr id="44" name="TextBox 44"/>
          <p:cNvSpPr txBox="1"/>
          <p:nvPr/>
        </p:nvSpPr>
        <p:spPr>
          <a:xfrm>
            <a:off x="69674" y="9665014"/>
            <a:ext cx="1133299" cy="196991"/>
          </a:xfrm>
          <a:prstGeom prst="rect">
            <a:avLst/>
          </a:prstGeom>
        </p:spPr>
        <p:txBody>
          <a:bodyPr lIns="0" tIns="0" rIns="0" bIns="0" rtlCol="0" anchor="t">
            <a:spAutoFit/>
          </a:bodyPr>
          <a:lstStyle/>
          <a:p>
            <a:pPr algn="ctr">
              <a:lnSpc>
                <a:spcPts val="1533"/>
              </a:lnSpc>
            </a:pPr>
            <a:r>
              <a:rPr lang="en-US" sz="1095" b="1">
                <a:solidFill>
                  <a:srgbClr val="680021"/>
                </a:solidFill>
                <a:latin typeface="DejaVu Serif Bold"/>
                <a:ea typeface="DejaVu Serif Bold"/>
                <a:cs typeface="DejaVu Serif Bold"/>
                <a:sym typeface="DejaVu Serif Bold"/>
              </a:rPr>
              <a:t>29-30.12.2025</a:t>
            </a:r>
          </a:p>
        </p:txBody>
      </p:sp>
      <p:grpSp>
        <p:nvGrpSpPr>
          <p:cNvPr id="45" name="Group 45"/>
          <p:cNvGrpSpPr/>
          <p:nvPr/>
        </p:nvGrpSpPr>
        <p:grpSpPr>
          <a:xfrm>
            <a:off x="9169627" y="9981913"/>
            <a:ext cx="51254" cy="311889"/>
            <a:chOff x="0" y="0"/>
            <a:chExt cx="13499" cy="82144"/>
          </a:xfrm>
        </p:grpSpPr>
        <p:sp>
          <p:nvSpPr>
            <p:cNvPr id="46" name="Freeform 46"/>
            <p:cNvSpPr/>
            <p:nvPr/>
          </p:nvSpPr>
          <p:spPr>
            <a:xfrm>
              <a:off x="0" y="0"/>
              <a:ext cx="13499" cy="82144"/>
            </a:xfrm>
            <a:custGeom>
              <a:avLst/>
              <a:gdLst/>
              <a:ahLst/>
              <a:cxnLst/>
              <a:rect l="l" t="t" r="r" b="b"/>
              <a:pathLst>
                <a:path w="13499" h="82144">
                  <a:moveTo>
                    <a:pt x="0" y="0"/>
                  </a:moveTo>
                  <a:lnTo>
                    <a:pt x="13499" y="0"/>
                  </a:lnTo>
                  <a:lnTo>
                    <a:pt x="13499" y="82144"/>
                  </a:lnTo>
                  <a:lnTo>
                    <a:pt x="0" y="82144"/>
                  </a:lnTo>
                  <a:close/>
                </a:path>
              </a:pathLst>
            </a:custGeom>
            <a:solidFill>
              <a:srgbClr val="D4A373"/>
            </a:solidFill>
          </p:spPr>
        </p:sp>
        <p:sp>
          <p:nvSpPr>
            <p:cNvPr id="47" name="TextBox 47"/>
            <p:cNvSpPr txBox="1"/>
            <p:nvPr/>
          </p:nvSpPr>
          <p:spPr>
            <a:xfrm>
              <a:off x="0" y="-47625"/>
              <a:ext cx="13499" cy="129769"/>
            </a:xfrm>
            <a:prstGeom prst="rect">
              <a:avLst/>
            </a:prstGeom>
          </p:spPr>
          <p:txBody>
            <a:bodyPr lIns="50800" tIns="50800" rIns="50800" bIns="50800" rtlCol="0" anchor="ctr"/>
            <a:lstStyle/>
            <a:p>
              <a:pPr algn="ctr">
                <a:lnSpc>
                  <a:spcPts val="2659"/>
                </a:lnSpc>
              </a:pPr>
              <a:endParaRPr/>
            </a:p>
          </p:txBody>
        </p:sp>
      </p:grpSp>
      <p:sp>
        <p:nvSpPr>
          <p:cNvPr id="48" name="TextBox 48"/>
          <p:cNvSpPr txBox="1"/>
          <p:nvPr/>
        </p:nvSpPr>
        <p:spPr>
          <a:xfrm>
            <a:off x="17226975" y="9641767"/>
            <a:ext cx="473414" cy="340146"/>
          </a:xfrm>
          <a:prstGeom prst="rect">
            <a:avLst/>
          </a:prstGeom>
        </p:spPr>
        <p:txBody>
          <a:bodyPr lIns="0" tIns="0" rIns="0" bIns="0" rtlCol="0" anchor="t">
            <a:spAutoFit/>
          </a:bodyPr>
          <a:lstStyle/>
          <a:p>
            <a:pPr algn="ctr">
              <a:lnSpc>
                <a:spcPts val="2776"/>
              </a:lnSpc>
            </a:pPr>
            <a:r>
              <a:rPr lang="en-US" sz="1983">
                <a:solidFill>
                  <a:srgbClr val="6E1E2D"/>
                </a:solidFill>
                <a:latin typeface="Anton"/>
                <a:ea typeface="Anton"/>
                <a:cs typeface="Anton"/>
                <a:sym typeface="Anton"/>
              </a:rPr>
              <a:t>17</a:t>
            </a:r>
          </a:p>
        </p:txBody>
      </p:sp>
    </p:spTree>
  </p:cSld>
  <p:clrMapOvr>
    <a:masterClrMapping/>
  </p:clrMapOvr>
  <p:timing>
    <p:tnLst>
      <p:par>
        <p:cTn id="1" dur="indefinite" restart="never" nodeType="tmRoot">
          <p:childTnLst>
            <p:video>
              <p:cMediaNode vol="100000">
                <p:cTn id="2" fill="hold" display="0">
                  <p:stCondLst>
                    <p:cond delay="indefinite"/>
                  </p:stCondLst>
                </p:cTn>
                <p:tgtEl>
                  <p:spTgt spid="43"/>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6E1E2D"/>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546" b="-44231"/>
            </a:stretch>
          </a:blipFill>
        </p:spPr>
      </p:sp>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680021">
                <a:alpha val="66667"/>
              </a:srgbClr>
            </a:solidFill>
          </p:spPr>
        </p:sp>
        <p:sp>
          <p:nvSpPr>
            <p:cNvPr id="5" name="TextBox 5"/>
            <p:cNvSpPr txBox="1"/>
            <p:nvPr/>
          </p:nvSpPr>
          <p:spPr>
            <a:xfrm>
              <a:off x="0" y="-47625"/>
              <a:ext cx="4816593" cy="2756958"/>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5760177" y="8706594"/>
            <a:ext cx="3689923" cy="3747431"/>
            <a:chOff x="0" y="0"/>
            <a:chExt cx="4919898" cy="4996575"/>
          </a:xfrm>
        </p:grpSpPr>
        <p:grpSp>
          <p:nvGrpSpPr>
            <p:cNvPr id="7" name="Group 7"/>
            <p:cNvGrpSpPr/>
            <p:nvPr/>
          </p:nvGrpSpPr>
          <p:grpSpPr>
            <a:xfrm rot="-4973104">
              <a:off x="238987" y="238987"/>
              <a:ext cx="4114800" cy="4114800"/>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F7F7"/>
              </a:solidFill>
            </p:spPr>
          </p:sp>
          <p:sp>
            <p:nvSpPr>
              <p:cNvPr id="9" name="TextBox 9"/>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10" name="Group 10"/>
            <p:cNvGrpSpPr/>
            <p:nvPr/>
          </p:nvGrpSpPr>
          <p:grpSpPr>
            <a:xfrm rot="-4973104">
              <a:off x="377225" y="437726"/>
              <a:ext cx="4114800" cy="4114800"/>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A5568"/>
              </a:solidFill>
            </p:spPr>
          </p:sp>
          <p:sp>
            <p:nvSpPr>
              <p:cNvPr id="12" name="TextBox 12"/>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3"/>
            <p:cNvGrpSpPr/>
            <p:nvPr/>
          </p:nvGrpSpPr>
          <p:grpSpPr>
            <a:xfrm rot="-4973104">
              <a:off x="566111" y="642788"/>
              <a:ext cx="4114800" cy="4114800"/>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4A373"/>
              </a:solidFill>
            </p:spPr>
          </p:sp>
          <p:sp>
            <p:nvSpPr>
              <p:cNvPr id="15" name="TextBox 15"/>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grpSp>
        <p:nvGrpSpPr>
          <p:cNvPr id="16" name="Group 16"/>
          <p:cNvGrpSpPr/>
          <p:nvPr/>
        </p:nvGrpSpPr>
        <p:grpSpPr>
          <a:xfrm>
            <a:off x="-1678115" y="8463822"/>
            <a:ext cx="3356231" cy="3367065"/>
            <a:chOff x="0" y="0"/>
            <a:chExt cx="4474974" cy="4489420"/>
          </a:xfrm>
        </p:grpSpPr>
        <p:grpSp>
          <p:nvGrpSpPr>
            <p:cNvPr id="17" name="Group 17"/>
            <p:cNvGrpSpPr/>
            <p:nvPr/>
          </p:nvGrpSpPr>
          <p:grpSpPr>
            <a:xfrm>
              <a:off x="360174" y="0"/>
              <a:ext cx="4114800" cy="4114800"/>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F7F7"/>
              </a:solidFill>
            </p:spPr>
          </p:sp>
          <p:sp>
            <p:nvSpPr>
              <p:cNvPr id="19" name="TextBox 19"/>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180087" y="161790"/>
              <a:ext cx="4114800" cy="4114800"/>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A5568"/>
              </a:solidFill>
            </p:spPr>
          </p:sp>
          <p:sp>
            <p:nvSpPr>
              <p:cNvPr id="22" name="TextBox 22"/>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p:cNvGrpSpPr/>
            <p:nvPr/>
          </p:nvGrpSpPr>
          <p:grpSpPr>
            <a:xfrm>
              <a:off x="0" y="374620"/>
              <a:ext cx="4114800" cy="4114800"/>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4A373"/>
              </a:solidFill>
            </p:spPr>
          </p:sp>
          <p:sp>
            <p:nvSpPr>
              <p:cNvPr id="25" name="TextBox 25"/>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grpSp>
        <p:nvGrpSpPr>
          <p:cNvPr id="26" name="Group 26"/>
          <p:cNvGrpSpPr/>
          <p:nvPr/>
        </p:nvGrpSpPr>
        <p:grpSpPr>
          <a:xfrm>
            <a:off x="339255" y="426773"/>
            <a:ext cx="2677720" cy="907012"/>
            <a:chOff x="0" y="0"/>
            <a:chExt cx="3570294" cy="1209349"/>
          </a:xfrm>
        </p:grpSpPr>
        <p:sp>
          <p:nvSpPr>
            <p:cNvPr id="27" name="Freeform 27"/>
            <p:cNvSpPr/>
            <p:nvPr/>
          </p:nvSpPr>
          <p:spPr>
            <a:xfrm>
              <a:off x="0" y="36650"/>
              <a:ext cx="412932" cy="751026"/>
            </a:xfrm>
            <a:custGeom>
              <a:avLst/>
              <a:gdLst/>
              <a:ahLst/>
              <a:cxnLst/>
              <a:rect l="l" t="t" r="r" b="b"/>
              <a:pathLst>
                <a:path w="412932" h="751026">
                  <a:moveTo>
                    <a:pt x="0" y="0"/>
                  </a:moveTo>
                  <a:lnTo>
                    <a:pt x="412932" y="0"/>
                  </a:lnTo>
                  <a:lnTo>
                    <a:pt x="412932" y="751026"/>
                  </a:lnTo>
                  <a:lnTo>
                    <a:pt x="0" y="7510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8" name="Freeform 28"/>
            <p:cNvSpPr/>
            <p:nvPr/>
          </p:nvSpPr>
          <p:spPr>
            <a:xfrm>
              <a:off x="600041" y="83114"/>
              <a:ext cx="271302" cy="657768"/>
            </a:xfrm>
            <a:custGeom>
              <a:avLst/>
              <a:gdLst/>
              <a:ahLst/>
              <a:cxnLst/>
              <a:rect l="l" t="t" r="r" b="b"/>
              <a:pathLst>
                <a:path w="271302" h="657768">
                  <a:moveTo>
                    <a:pt x="0" y="0"/>
                  </a:moveTo>
                  <a:lnTo>
                    <a:pt x="271302" y="0"/>
                  </a:lnTo>
                  <a:lnTo>
                    <a:pt x="271302" y="657768"/>
                  </a:lnTo>
                  <a:lnTo>
                    <a:pt x="0" y="6577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9" name="Freeform 29"/>
            <p:cNvSpPr/>
            <p:nvPr/>
          </p:nvSpPr>
          <p:spPr>
            <a:xfrm>
              <a:off x="629758" y="981206"/>
              <a:ext cx="256106" cy="226538"/>
            </a:xfrm>
            <a:custGeom>
              <a:avLst/>
              <a:gdLst/>
              <a:ahLst/>
              <a:cxnLst/>
              <a:rect l="l" t="t" r="r" b="b"/>
              <a:pathLst>
                <a:path w="256106" h="226538">
                  <a:moveTo>
                    <a:pt x="0" y="0"/>
                  </a:moveTo>
                  <a:lnTo>
                    <a:pt x="256106" y="0"/>
                  </a:lnTo>
                  <a:lnTo>
                    <a:pt x="256106" y="226538"/>
                  </a:lnTo>
                  <a:lnTo>
                    <a:pt x="0" y="22653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30" name="Freeform 30"/>
            <p:cNvSpPr/>
            <p:nvPr/>
          </p:nvSpPr>
          <p:spPr>
            <a:xfrm>
              <a:off x="1127335" y="980397"/>
              <a:ext cx="139566" cy="228278"/>
            </a:xfrm>
            <a:custGeom>
              <a:avLst/>
              <a:gdLst/>
              <a:ahLst/>
              <a:cxnLst/>
              <a:rect l="l" t="t" r="r" b="b"/>
              <a:pathLst>
                <a:path w="139566" h="228278">
                  <a:moveTo>
                    <a:pt x="0" y="0"/>
                  </a:moveTo>
                  <a:lnTo>
                    <a:pt x="139566" y="0"/>
                  </a:lnTo>
                  <a:lnTo>
                    <a:pt x="139566" y="228278"/>
                  </a:lnTo>
                  <a:lnTo>
                    <a:pt x="0" y="22827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1" name="Freeform 31"/>
            <p:cNvSpPr/>
            <p:nvPr/>
          </p:nvSpPr>
          <p:spPr>
            <a:xfrm>
              <a:off x="1059801" y="37702"/>
              <a:ext cx="411185" cy="750082"/>
            </a:xfrm>
            <a:custGeom>
              <a:avLst/>
              <a:gdLst/>
              <a:ahLst/>
              <a:cxnLst/>
              <a:rect l="l" t="t" r="r" b="b"/>
              <a:pathLst>
                <a:path w="411185" h="750082">
                  <a:moveTo>
                    <a:pt x="0" y="0"/>
                  </a:moveTo>
                  <a:lnTo>
                    <a:pt x="411185" y="0"/>
                  </a:lnTo>
                  <a:lnTo>
                    <a:pt x="411185" y="750082"/>
                  </a:lnTo>
                  <a:lnTo>
                    <a:pt x="0" y="75008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2" name="Freeform 32"/>
            <p:cNvSpPr/>
            <p:nvPr/>
          </p:nvSpPr>
          <p:spPr>
            <a:xfrm>
              <a:off x="1505276" y="981145"/>
              <a:ext cx="200598" cy="228204"/>
            </a:xfrm>
            <a:custGeom>
              <a:avLst/>
              <a:gdLst/>
              <a:ahLst/>
              <a:cxnLst/>
              <a:rect l="l" t="t" r="r" b="b"/>
              <a:pathLst>
                <a:path w="200598" h="228204">
                  <a:moveTo>
                    <a:pt x="0" y="0"/>
                  </a:moveTo>
                  <a:lnTo>
                    <a:pt x="200598" y="0"/>
                  </a:lnTo>
                  <a:lnTo>
                    <a:pt x="200598" y="228204"/>
                  </a:lnTo>
                  <a:lnTo>
                    <a:pt x="0" y="22820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33" name="Freeform 33"/>
            <p:cNvSpPr/>
            <p:nvPr/>
          </p:nvSpPr>
          <p:spPr>
            <a:xfrm>
              <a:off x="1659626" y="82986"/>
              <a:ext cx="322986" cy="657998"/>
            </a:xfrm>
            <a:custGeom>
              <a:avLst/>
              <a:gdLst/>
              <a:ahLst/>
              <a:cxnLst/>
              <a:rect l="l" t="t" r="r" b="b"/>
              <a:pathLst>
                <a:path w="322986" h="657998">
                  <a:moveTo>
                    <a:pt x="0" y="0"/>
                  </a:moveTo>
                  <a:lnTo>
                    <a:pt x="322986" y="0"/>
                  </a:lnTo>
                  <a:lnTo>
                    <a:pt x="322986" y="657997"/>
                  </a:lnTo>
                  <a:lnTo>
                    <a:pt x="0" y="65799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34" name="Freeform 34"/>
            <p:cNvSpPr/>
            <p:nvPr/>
          </p:nvSpPr>
          <p:spPr>
            <a:xfrm>
              <a:off x="1928662" y="981914"/>
              <a:ext cx="202676" cy="225729"/>
            </a:xfrm>
            <a:custGeom>
              <a:avLst/>
              <a:gdLst/>
              <a:ahLst/>
              <a:cxnLst/>
              <a:rect l="l" t="t" r="r" b="b"/>
              <a:pathLst>
                <a:path w="202676" h="225729">
                  <a:moveTo>
                    <a:pt x="0" y="0"/>
                  </a:moveTo>
                  <a:lnTo>
                    <a:pt x="202676" y="0"/>
                  </a:lnTo>
                  <a:lnTo>
                    <a:pt x="202676" y="225729"/>
                  </a:lnTo>
                  <a:lnTo>
                    <a:pt x="0" y="22572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35" name="Freeform 35"/>
            <p:cNvSpPr/>
            <p:nvPr/>
          </p:nvSpPr>
          <p:spPr>
            <a:xfrm>
              <a:off x="2347678" y="982953"/>
              <a:ext cx="222970" cy="223948"/>
            </a:xfrm>
            <a:custGeom>
              <a:avLst/>
              <a:gdLst/>
              <a:ahLst/>
              <a:cxnLst/>
              <a:rect l="l" t="t" r="r" b="b"/>
              <a:pathLst>
                <a:path w="222970" h="223948">
                  <a:moveTo>
                    <a:pt x="0" y="0"/>
                  </a:moveTo>
                  <a:lnTo>
                    <a:pt x="222970" y="0"/>
                  </a:lnTo>
                  <a:lnTo>
                    <a:pt x="222970" y="223948"/>
                  </a:lnTo>
                  <a:lnTo>
                    <a:pt x="0" y="22394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36" name="Freeform 36"/>
            <p:cNvSpPr/>
            <p:nvPr/>
          </p:nvSpPr>
          <p:spPr>
            <a:xfrm>
              <a:off x="2038161" y="37884"/>
              <a:ext cx="912856" cy="773546"/>
            </a:xfrm>
            <a:custGeom>
              <a:avLst/>
              <a:gdLst/>
              <a:ahLst/>
              <a:cxnLst/>
              <a:rect l="l" t="t" r="r" b="b"/>
              <a:pathLst>
                <a:path w="912856" h="773546">
                  <a:moveTo>
                    <a:pt x="0" y="0"/>
                  </a:moveTo>
                  <a:lnTo>
                    <a:pt x="912856" y="0"/>
                  </a:lnTo>
                  <a:lnTo>
                    <a:pt x="912856" y="773547"/>
                  </a:lnTo>
                  <a:lnTo>
                    <a:pt x="0" y="773547"/>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37" name="Freeform 37"/>
            <p:cNvSpPr/>
            <p:nvPr/>
          </p:nvSpPr>
          <p:spPr>
            <a:xfrm>
              <a:off x="2969855" y="0"/>
              <a:ext cx="600439" cy="891179"/>
            </a:xfrm>
            <a:custGeom>
              <a:avLst/>
              <a:gdLst/>
              <a:ahLst/>
              <a:cxnLst/>
              <a:rect l="l" t="t" r="r" b="b"/>
              <a:pathLst>
                <a:path w="600439" h="891179">
                  <a:moveTo>
                    <a:pt x="0" y="0"/>
                  </a:moveTo>
                  <a:lnTo>
                    <a:pt x="600439" y="0"/>
                  </a:lnTo>
                  <a:lnTo>
                    <a:pt x="600439" y="891179"/>
                  </a:lnTo>
                  <a:lnTo>
                    <a:pt x="0" y="891179"/>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grpSp>
      <p:sp>
        <p:nvSpPr>
          <p:cNvPr id="38" name="Freeform 38"/>
          <p:cNvSpPr/>
          <p:nvPr/>
        </p:nvSpPr>
        <p:spPr>
          <a:xfrm>
            <a:off x="15433884" y="426773"/>
            <a:ext cx="2617369" cy="601927"/>
          </a:xfrm>
          <a:custGeom>
            <a:avLst/>
            <a:gdLst/>
            <a:ahLst/>
            <a:cxnLst/>
            <a:rect l="l" t="t" r="r" b="b"/>
            <a:pathLst>
              <a:path w="2617369" h="601927">
                <a:moveTo>
                  <a:pt x="0" y="0"/>
                </a:moveTo>
                <a:lnTo>
                  <a:pt x="2617369" y="0"/>
                </a:lnTo>
                <a:lnTo>
                  <a:pt x="2617369" y="601927"/>
                </a:lnTo>
                <a:lnTo>
                  <a:pt x="0" y="601927"/>
                </a:lnTo>
                <a:lnTo>
                  <a:pt x="0" y="0"/>
                </a:lnTo>
                <a:close/>
              </a:path>
            </a:pathLst>
          </a:custGeom>
          <a:blipFill>
            <a:blip r:embed="rId25"/>
            <a:stretch>
              <a:fillRect/>
            </a:stretch>
          </a:blipFill>
        </p:spPr>
      </p:sp>
      <p:sp>
        <p:nvSpPr>
          <p:cNvPr id="39" name="TextBox 39"/>
          <p:cNvSpPr txBox="1"/>
          <p:nvPr/>
        </p:nvSpPr>
        <p:spPr>
          <a:xfrm>
            <a:off x="3618300" y="4194175"/>
            <a:ext cx="11164500" cy="1708151"/>
          </a:xfrm>
          <a:prstGeom prst="rect">
            <a:avLst/>
          </a:prstGeom>
        </p:spPr>
        <p:txBody>
          <a:bodyPr wrap="square" lIns="0" tIns="0" rIns="0" bIns="0" rtlCol="0" anchor="t">
            <a:spAutoFit/>
          </a:bodyPr>
          <a:lstStyle/>
          <a:p>
            <a:pPr algn="ctr">
              <a:lnSpc>
                <a:spcPts val="13999"/>
              </a:lnSpc>
            </a:pPr>
            <a:r>
              <a:rPr lang="en-US" sz="9999" dirty="0">
                <a:solidFill>
                  <a:srgbClr val="6E1E2D"/>
                </a:solidFill>
                <a:latin typeface="Anton"/>
                <a:ea typeface="Anton"/>
                <a:cs typeface="Anton"/>
                <a:sym typeface="Anton"/>
              </a:rPr>
              <a:t>BİLBOARD ÇALIŞMALARI</a:t>
            </a:r>
          </a:p>
        </p:txBody>
      </p:sp>
      <p:sp>
        <p:nvSpPr>
          <p:cNvPr id="40" name="TextBox 40"/>
          <p:cNvSpPr txBox="1"/>
          <p:nvPr/>
        </p:nvSpPr>
        <p:spPr>
          <a:xfrm>
            <a:off x="3798677" y="4194175"/>
            <a:ext cx="11060323" cy="1708151"/>
          </a:xfrm>
          <a:prstGeom prst="rect">
            <a:avLst/>
          </a:prstGeom>
        </p:spPr>
        <p:txBody>
          <a:bodyPr wrap="square" lIns="0" tIns="0" rIns="0" bIns="0" rtlCol="0" anchor="t">
            <a:spAutoFit/>
          </a:bodyPr>
          <a:lstStyle/>
          <a:p>
            <a:pPr algn="ctr">
              <a:lnSpc>
                <a:spcPts val="13999"/>
              </a:lnSpc>
            </a:pPr>
            <a:r>
              <a:rPr lang="en-US" sz="9999" dirty="0">
                <a:solidFill>
                  <a:srgbClr val="D4A373"/>
                </a:solidFill>
                <a:latin typeface="Anton"/>
                <a:ea typeface="Anton"/>
                <a:cs typeface="Anton"/>
                <a:sym typeface="Anton"/>
              </a:rPr>
              <a:t>BİLBOARD ÇALIŞMALARI</a:t>
            </a:r>
          </a:p>
        </p:txBody>
      </p:sp>
      <p:sp>
        <p:nvSpPr>
          <p:cNvPr id="41" name="AutoShape 41"/>
          <p:cNvSpPr/>
          <p:nvPr/>
        </p:nvSpPr>
        <p:spPr>
          <a:xfrm>
            <a:off x="3722477" y="7471810"/>
            <a:ext cx="10843046" cy="82567"/>
          </a:xfrm>
          <a:prstGeom prst="rect">
            <a:avLst/>
          </a:prstGeom>
          <a:solidFill>
            <a:srgbClr val="D4A373"/>
          </a:solidFill>
        </p:spPr>
      </p:sp>
      <p:sp>
        <p:nvSpPr>
          <p:cNvPr id="42" name="AutoShape 42"/>
          <p:cNvSpPr/>
          <p:nvPr/>
        </p:nvSpPr>
        <p:spPr>
          <a:xfrm>
            <a:off x="3722477" y="2732623"/>
            <a:ext cx="10843046" cy="82567"/>
          </a:xfrm>
          <a:prstGeom prst="rect">
            <a:avLst/>
          </a:prstGeom>
          <a:solidFill>
            <a:srgbClr val="D4A373"/>
          </a:solidFill>
        </p:spPr>
      </p:sp>
      <p:sp>
        <p:nvSpPr>
          <p:cNvPr id="43" name="TextBox 43"/>
          <p:cNvSpPr txBox="1"/>
          <p:nvPr/>
        </p:nvSpPr>
        <p:spPr>
          <a:xfrm>
            <a:off x="69674" y="9665014"/>
            <a:ext cx="1133299" cy="196991"/>
          </a:xfrm>
          <a:prstGeom prst="rect">
            <a:avLst/>
          </a:prstGeom>
        </p:spPr>
        <p:txBody>
          <a:bodyPr lIns="0" tIns="0" rIns="0" bIns="0" rtlCol="0" anchor="t">
            <a:spAutoFit/>
          </a:bodyPr>
          <a:lstStyle/>
          <a:p>
            <a:pPr algn="ctr">
              <a:lnSpc>
                <a:spcPts val="1533"/>
              </a:lnSpc>
            </a:pPr>
            <a:r>
              <a:rPr lang="en-US" sz="1095" b="1">
                <a:solidFill>
                  <a:srgbClr val="680021"/>
                </a:solidFill>
                <a:latin typeface="DejaVu Serif Bold"/>
                <a:ea typeface="DejaVu Serif Bold"/>
                <a:cs typeface="DejaVu Serif Bold"/>
                <a:sym typeface="DejaVu Serif Bold"/>
              </a:rPr>
              <a:t>29-30.12.2025</a:t>
            </a:r>
          </a:p>
        </p:txBody>
      </p:sp>
      <p:grpSp>
        <p:nvGrpSpPr>
          <p:cNvPr id="44" name="Group 44"/>
          <p:cNvGrpSpPr/>
          <p:nvPr/>
        </p:nvGrpSpPr>
        <p:grpSpPr>
          <a:xfrm>
            <a:off x="9169627" y="9981913"/>
            <a:ext cx="51254" cy="311889"/>
            <a:chOff x="0" y="0"/>
            <a:chExt cx="13499" cy="82144"/>
          </a:xfrm>
        </p:grpSpPr>
        <p:sp>
          <p:nvSpPr>
            <p:cNvPr id="45" name="Freeform 45"/>
            <p:cNvSpPr/>
            <p:nvPr/>
          </p:nvSpPr>
          <p:spPr>
            <a:xfrm>
              <a:off x="0" y="0"/>
              <a:ext cx="13499" cy="82144"/>
            </a:xfrm>
            <a:custGeom>
              <a:avLst/>
              <a:gdLst/>
              <a:ahLst/>
              <a:cxnLst/>
              <a:rect l="l" t="t" r="r" b="b"/>
              <a:pathLst>
                <a:path w="13499" h="82144">
                  <a:moveTo>
                    <a:pt x="0" y="0"/>
                  </a:moveTo>
                  <a:lnTo>
                    <a:pt x="13499" y="0"/>
                  </a:lnTo>
                  <a:lnTo>
                    <a:pt x="13499" y="82144"/>
                  </a:lnTo>
                  <a:lnTo>
                    <a:pt x="0" y="82144"/>
                  </a:lnTo>
                  <a:close/>
                </a:path>
              </a:pathLst>
            </a:custGeom>
            <a:solidFill>
              <a:srgbClr val="D4A373"/>
            </a:solidFill>
          </p:spPr>
        </p:sp>
        <p:sp>
          <p:nvSpPr>
            <p:cNvPr id="46" name="TextBox 46"/>
            <p:cNvSpPr txBox="1"/>
            <p:nvPr/>
          </p:nvSpPr>
          <p:spPr>
            <a:xfrm>
              <a:off x="0" y="-47625"/>
              <a:ext cx="13499" cy="129769"/>
            </a:xfrm>
            <a:prstGeom prst="rect">
              <a:avLst/>
            </a:prstGeom>
          </p:spPr>
          <p:txBody>
            <a:bodyPr lIns="50800" tIns="50800" rIns="50800" bIns="50800" rtlCol="0" anchor="ctr"/>
            <a:lstStyle/>
            <a:p>
              <a:pPr algn="ctr">
                <a:lnSpc>
                  <a:spcPts val="2659"/>
                </a:lnSpc>
              </a:pPr>
              <a:endParaRPr/>
            </a:p>
          </p:txBody>
        </p:sp>
      </p:grpSp>
      <p:sp>
        <p:nvSpPr>
          <p:cNvPr id="47" name="TextBox 47"/>
          <p:cNvSpPr txBox="1"/>
          <p:nvPr/>
        </p:nvSpPr>
        <p:spPr>
          <a:xfrm>
            <a:off x="17226975" y="9641767"/>
            <a:ext cx="473414" cy="340146"/>
          </a:xfrm>
          <a:prstGeom prst="rect">
            <a:avLst/>
          </a:prstGeom>
        </p:spPr>
        <p:txBody>
          <a:bodyPr lIns="0" tIns="0" rIns="0" bIns="0" rtlCol="0" anchor="t">
            <a:spAutoFit/>
          </a:bodyPr>
          <a:lstStyle/>
          <a:p>
            <a:pPr algn="ctr">
              <a:lnSpc>
                <a:spcPts val="2776"/>
              </a:lnSpc>
            </a:pPr>
            <a:r>
              <a:rPr lang="en-US" sz="1983">
                <a:solidFill>
                  <a:srgbClr val="6E1E2D"/>
                </a:solidFill>
                <a:latin typeface="Anton"/>
                <a:ea typeface="Anton"/>
                <a:cs typeface="Anton"/>
                <a:sym typeface="Anton"/>
              </a:rPr>
              <a:t>18</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6E1E2D"/>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546" b="-44231"/>
            </a:stretch>
          </a:blipFill>
        </p:spPr>
      </p:sp>
      <p:grpSp>
        <p:nvGrpSpPr>
          <p:cNvPr id="3" name="Group 3"/>
          <p:cNvGrpSpPr/>
          <p:nvPr/>
        </p:nvGrpSpPr>
        <p:grpSpPr>
          <a:xfrm>
            <a:off x="0" y="6802"/>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680021">
                <a:alpha val="66667"/>
              </a:srgbClr>
            </a:solidFill>
          </p:spPr>
        </p:sp>
        <p:sp>
          <p:nvSpPr>
            <p:cNvPr id="5" name="TextBox 5"/>
            <p:cNvSpPr txBox="1"/>
            <p:nvPr/>
          </p:nvSpPr>
          <p:spPr>
            <a:xfrm>
              <a:off x="0" y="-47625"/>
              <a:ext cx="4816593" cy="2756958"/>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678115" y="8463822"/>
            <a:ext cx="3356231" cy="3367065"/>
            <a:chOff x="0" y="0"/>
            <a:chExt cx="4474974" cy="4489420"/>
          </a:xfrm>
        </p:grpSpPr>
        <p:grpSp>
          <p:nvGrpSpPr>
            <p:cNvPr id="7" name="Group 7"/>
            <p:cNvGrpSpPr/>
            <p:nvPr/>
          </p:nvGrpSpPr>
          <p:grpSpPr>
            <a:xfrm>
              <a:off x="360174" y="0"/>
              <a:ext cx="4114800" cy="4114800"/>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F7F7"/>
              </a:solidFill>
            </p:spPr>
          </p:sp>
          <p:sp>
            <p:nvSpPr>
              <p:cNvPr id="9" name="TextBox 9"/>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10" name="Group 10"/>
            <p:cNvGrpSpPr/>
            <p:nvPr/>
          </p:nvGrpSpPr>
          <p:grpSpPr>
            <a:xfrm>
              <a:off x="180087" y="161790"/>
              <a:ext cx="4114800" cy="4114800"/>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A5568"/>
              </a:solidFill>
            </p:spPr>
          </p:sp>
          <p:sp>
            <p:nvSpPr>
              <p:cNvPr id="12" name="TextBox 12"/>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3"/>
            <p:cNvGrpSpPr/>
            <p:nvPr/>
          </p:nvGrpSpPr>
          <p:grpSpPr>
            <a:xfrm>
              <a:off x="0" y="374620"/>
              <a:ext cx="4114800" cy="4114800"/>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4A373"/>
              </a:solidFill>
            </p:spPr>
          </p:sp>
          <p:sp>
            <p:nvSpPr>
              <p:cNvPr id="15" name="TextBox 15"/>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grpSp>
        <p:nvGrpSpPr>
          <p:cNvPr id="16" name="Group 16"/>
          <p:cNvGrpSpPr/>
          <p:nvPr/>
        </p:nvGrpSpPr>
        <p:grpSpPr>
          <a:xfrm rot="-4973104">
            <a:off x="15939417" y="8885834"/>
            <a:ext cx="3086100" cy="3086100"/>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F7F7"/>
            </a:solidFill>
          </p:spPr>
        </p:sp>
        <p:sp>
          <p:nvSpPr>
            <p:cNvPr id="18" name="TextBox 18"/>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19" name="Group 19"/>
          <p:cNvGrpSpPr/>
          <p:nvPr/>
        </p:nvGrpSpPr>
        <p:grpSpPr>
          <a:xfrm rot="-4973104">
            <a:off x="16043095" y="9034889"/>
            <a:ext cx="3086100" cy="3086100"/>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A5568"/>
            </a:solidFill>
          </p:spPr>
        </p:sp>
        <p:sp>
          <p:nvSpPr>
            <p:cNvPr id="21" name="TextBox 21"/>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22" name="Group 22"/>
          <p:cNvGrpSpPr/>
          <p:nvPr/>
        </p:nvGrpSpPr>
        <p:grpSpPr>
          <a:xfrm rot="-4973104">
            <a:off x="16184760" y="9188685"/>
            <a:ext cx="3086100" cy="3086100"/>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4A373"/>
            </a:solidFill>
          </p:spPr>
        </p:sp>
        <p:sp>
          <p:nvSpPr>
            <p:cNvPr id="24" name="TextBox 24"/>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sp>
        <p:nvSpPr>
          <p:cNvPr id="25" name="Freeform 25"/>
          <p:cNvSpPr/>
          <p:nvPr/>
        </p:nvSpPr>
        <p:spPr>
          <a:xfrm rot="5400000">
            <a:off x="4914999" y="3053419"/>
            <a:ext cx="1039533" cy="1964753"/>
          </a:xfrm>
          <a:custGeom>
            <a:avLst/>
            <a:gdLst/>
            <a:ahLst/>
            <a:cxnLst/>
            <a:rect l="l" t="t" r="r" b="b"/>
            <a:pathLst>
              <a:path w="1039533" h="1964753">
                <a:moveTo>
                  <a:pt x="0" y="0"/>
                </a:moveTo>
                <a:lnTo>
                  <a:pt x="1039533" y="0"/>
                </a:lnTo>
                <a:lnTo>
                  <a:pt x="1039533" y="1964754"/>
                </a:lnTo>
                <a:lnTo>
                  <a:pt x="0" y="196475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6" name="Freeform 26"/>
          <p:cNvSpPr/>
          <p:nvPr/>
        </p:nvSpPr>
        <p:spPr>
          <a:xfrm rot="5400000" flipV="1">
            <a:off x="12464317" y="3053419"/>
            <a:ext cx="1039533" cy="1964753"/>
          </a:xfrm>
          <a:custGeom>
            <a:avLst/>
            <a:gdLst/>
            <a:ahLst/>
            <a:cxnLst/>
            <a:rect l="l" t="t" r="r" b="b"/>
            <a:pathLst>
              <a:path w="1039533" h="1964753">
                <a:moveTo>
                  <a:pt x="0" y="1964754"/>
                </a:moveTo>
                <a:lnTo>
                  <a:pt x="1039533" y="1964754"/>
                </a:lnTo>
                <a:lnTo>
                  <a:pt x="1039533" y="0"/>
                </a:lnTo>
                <a:lnTo>
                  <a:pt x="0" y="0"/>
                </a:lnTo>
                <a:lnTo>
                  <a:pt x="0" y="1964754"/>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7" name="Freeform 27"/>
          <p:cNvSpPr/>
          <p:nvPr/>
        </p:nvSpPr>
        <p:spPr>
          <a:xfrm rot="5104940" flipH="1">
            <a:off x="4955939" y="5137118"/>
            <a:ext cx="1039533" cy="1964753"/>
          </a:xfrm>
          <a:custGeom>
            <a:avLst/>
            <a:gdLst/>
            <a:ahLst/>
            <a:cxnLst/>
            <a:rect l="l" t="t" r="r" b="b"/>
            <a:pathLst>
              <a:path w="1039533" h="1964753">
                <a:moveTo>
                  <a:pt x="1039533" y="0"/>
                </a:moveTo>
                <a:lnTo>
                  <a:pt x="0" y="0"/>
                </a:lnTo>
                <a:lnTo>
                  <a:pt x="0" y="1964753"/>
                </a:lnTo>
                <a:lnTo>
                  <a:pt x="1039533" y="1964753"/>
                </a:lnTo>
                <a:lnTo>
                  <a:pt x="1039533"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8" name="Freeform 28"/>
          <p:cNvSpPr/>
          <p:nvPr/>
        </p:nvSpPr>
        <p:spPr>
          <a:xfrm rot="5696401" flipH="1" flipV="1">
            <a:off x="12551705" y="5065694"/>
            <a:ext cx="1235946" cy="2335980"/>
          </a:xfrm>
          <a:custGeom>
            <a:avLst/>
            <a:gdLst/>
            <a:ahLst/>
            <a:cxnLst/>
            <a:rect l="l" t="t" r="r" b="b"/>
            <a:pathLst>
              <a:path w="1235946" h="2335980">
                <a:moveTo>
                  <a:pt x="1235946" y="2335981"/>
                </a:moveTo>
                <a:lnTo>
                  <a:pt x="0" y="2335981"/>
                </a:lnTo>
                <a:lnTo>
                  <a:pt x="0" y="0"/>
                </a:lnTo>
                <a:lnTo>
                  <a:pt x="1235946" y="0"/>
                </a:lnTo>
                <a:lnTo>
                  <a:pt x="1235946" y="2335981"/>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29" name="Group 29"/>
          <p:cNvGrpSpPr/>
          <p:nvPr/>
        </p:nvGrpSpPr>
        <p:grpSpPr>
          <a:xfrm>
            <a:off x="339255" y="426773"/>
            <a:ext cx="17711998" cy="907012"/>
            <a:chOff x="0" y="0"/>
            <a:chExt cx="23615997" cy="1209349"/>
          </a:xfrm>
        </p:grpSpPr>
        <p:sp>
          <p:nvSpPr>
            <p:cNvPr id="30" name="Freeform 30"/>
            <p:cNvSpPr/>
            <p:nvPr/>
          </p:nvSpPr>
          <p:spPr>
            <a:xfrm>
              <a:off x="0" y="36650"/>
              <a:ext cx="412932" cy="751026"/>
            </a:xfrm>
            <a:custGeom>
              <a:avLst/>
              <a:gdLst/>
              <a:ahLst/>
              <a:cxnLst/>
              <a:rect l="l" t="t" r="r" b="b"/>
              <a:pathLst>
                <a:path w="412932" h="751026">
                  <a:moveTo>
                    <a:pt x="0" y="0"/>
                  </a:moveTo>
                  <a:lnTo>
                    <a:pt x="412932" y="0"/>
                  </a:lnTo>
                  <a:lnTo>
                    <a:pt x="412932" y="751026"/>
                  </a:lnTo>
                  <a:lnTo>
                    <a:pt x="0" y="75102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1" name="Freeform 31"/>
            <p:cNvSpPr/>
            <p:nvPr/>
          </p:nvSpPr>
          <p:spPr>
            <a:xfrm>
              <a:off x="600041" y="83114"/>
              <a:ext cx="271302" cy="657768"/>
            </a:xfrm>
            <a:custGeom>
              <a:avLst/>
              <a:gdLst/>
              <a:ahLst/>
              <a:cxnLst/>
              <a:rect l="l" t="t" r="r" b="b"/>
              <a:pathLst>
                <a:path w="271302" h="657768">
                  <a:moveTo>
                    <a:pt x="0" y="0"/>
                  </a:moveTo>
                  <a:lnTo>
                    <a:pt x="271302" y="0"/>
                  </a:lnTo>
                  <a:lnTo>
                    <a:pt x="271302" y="657768"/>
                  </a:lnTo>
                  <a:lnTo>
                    <a:pt x="0" y="65776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32" name="Freeform 32"/>
            <p:cNvSpPr/>
            <p:nvPr/>
          </p:nvSpPr>
          <p:spPr>
            <a:xfrm>
              <a:off x="629758" y="981206"/>
              <a:ext cx="256106" cy="226538"/>
            </a:xfrm>
            <a:custGeom>
              <a:avLst/>
              <a:gdLst/>
              <a:ahLst/>
              <a:cxnLst/>
              <a:rect l="l" t="t" r="r" b="b"/>
              <a:pathLst>
                <a:path w="256106" h="226538">
                  <a:moveTo>
                    <a:pt x="0" y="0"/>
                  </a:moveTo>
                  <a:lnTo>
                    <a:pt x="256106" y="0"/>
                  </a:lnTo>
                  <a:lnTo>
                    <a:pt x="256106" y="226538"/>
                  </a:lnTo>
                  <a:lnTo>
                    <a:pt x="0" y="22653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3" name="Freeform 33"/>
            <p:cNvSpPr/>
            <p:nvPr/>
          </p:nvSpPr>
          <p:spPr>
            <a:xfrm>
              <a:off x="1127335" y="980397"/>
              <a:ext cx="139566" cy="228278"/>
            </a:xfrm>
            <a:custGeom>
              <a:avLst/>
              <a:gdLst/>
              <a:ahLst/>
              <a:cxnLst/>
              <a:rect l="l" t="t" r="r" b="b"/>
              <a:pathLst>
                <a:path w="139566" h="228278">
                  <a:moveTo>
                    <a:pt x="0" y="0"/>
                  </a:moveTo>
                  <a:lnTo>
                    <a:pt x="139566" y="0"/>
                  </a:lnTo>
                  <a:lnTo>
                    <a:pt x="139566" y="228278"/>
                  </a:lnTo>
                  <a:lnTo>
                    <a:pt x="0" y="22827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4" name="Freeform 34"/>
            <p:cNvSpPr/>
            <p:nvPr/>
          </p:nvSpPr>
          <p:spPr>
            <a:xfrm>
              <a:off x="1059801" y="37702"/>
              <a:ext cx="411185" cy="750082"/>
            </a:xfrm>
            <a:custGeom>
              <a:avLst/>
              <a:gdLst/>
              <a:ahLst/>
              <a:cxnLst/>
              <a:rect l="l" t="t" r="r" b="b"/>
              <a:pathLst>
                <a:path w="411185" h="750082">
                  <a:moveTo>
                    <a:pt x="0" y="0"/>
                  </a:moveTo>
                  <a:lnTo>
                    <a:pt x="411185" y="0"/>
                  </a:lnTo>
                  <a:lnTo>
                    <a:pt x="411185" y="750082"/>
                  </a:lnTo>
                  <a:lnTo>
                    <a:pt x="0" y="7500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35" name="Freeform 35"/>
            <p:cNvSpPr/>
            <p:nvPr/>
          </p:nvSpPr>
          <p:spPr>
            <a:xfrm>
              <a:off x="1505276" y="981145"/>
              <a:ext cx="200598" cy="228204"/>
            </a:xfrm>
            <a:custGeom>
              <a:avLst/>
              <a:gdLst/>
              <a:ahLst/>
              <a:cxnLst/>
              <a:rect l="l" t="t" r="r" b="b"/>
              <a:pathLst>
                <a:path w="200598" h="228204">
                  <a:moveTo>
                    <a:pt x="0" y="0"/>
                  </a:moveTo>
                  <a:lnTo>
                    <a:pt x="200598" y="0"/>
                  </a:lnTo>
                  <a:lnTo>
                    <a:pt x="200598" y="228204"/>
                  </a:lnTo>
                  <a:lnTo>
                    <a:pt x="0" y="22820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36" name="Freeform 36"/>
            <p:cNvSpPr/>
            <p:nvPr/>
          </p:nvSpPr>
          <p:spPr>
            <a:xfrm>
              <a:off x="1659626" y="82986"/>
              <a:ext cx="322986" cy="657998"/>
            </a:xfrm>
            <a:custGeom>
              <a:avLst/>
              <a:gdLst/>
              <a:ahLst/>
              <a:cxnLst/>
              <a:rect l="l" t="t" r="r" b="b"/>
              <a:pathLst>
                <a:path w="322986" h="657998">
                  <a:moveTo>
                    <a:pt x="0" y="0"/>
                  </a:moveTo>
                  <a:lnTo>
                    <a:pt x="322986" y="0"/>
                  </a:lnTo>
                  <a:lnTo>
                    <a:pt x="322986" y="657997"/>
                  </a:lnTo>
                  <a:lnTo>
                    <a:pt x="0" y="65799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37" name="Freeform 37"/>
            <p:cNvSpPr/>
            <p:nvPr/>
          </p:nvSpPr>
          <p:spPr>
            <a:xfrm>
              <a:off x="1928662" y="981914"/>
              <a:ext cx="202676" cy="225729"/>
            </a:xfrm>
            <a:custGeom>
              <a:avLst/>
              <a:gdLst/>
              <a:ahLst/>
              <a:cxnLst/>
              <a:rect l="l" t="t" r="r" b="b"/>
              <a:pathLst>
                <a:path w="202676" h="225729">
                  <a:moveTo>
                    <a:pt x="0" y="0"/>
                  </a:moveTo>
                  <a:lnTo>
                    <a:pt x="202676" y="0"/>
                  </a:lnTo>
                  <a:lnTo>
                    <a:pt x="202676" y="225729"/>
                  </a:lnTo>
                  <a:lnTo>
                    <a:pt x="0" y="22572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38" name="Freeform 38"/>
            <p:cNvSpPr/>
            <p:nvPr/>
          </p:nvSpPr>
          <p:spPr>
            <a:xfrm>
              <a:off x="2347678" y="982953"/>
              <a:ext cx="222970" cy="223948"/>
            </a:xfrm>
            <a:custGeom>
              <a:avLst/>
              <a:gdLst/>
              <a:ahLst/>
              <a:cxnLst/>
              <a:rect l="l" t="t" r="r" b="b"/>
              <a:pathLst>
                <a:path w="222970" h="223948">
                  <a:moveTo>
                    <a:pt x="0" y="0"/>
                  </a:moveTo>
                  <a:lnTo>
                    <a:pt x="222970" y="0"/>
                  </a:lnTo>
                  <a:lnTo>
                    <a:pt x="222970" y="223948"/>
                  </a:lnTo>
                  <a:lnTo>
                    <a:pt x="0" y="223948"/>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39" name="Freeform 39"/>
            <p:cNvSpPr/>
            <p:nvPr/>
          </p:nvSpPr>
          <p:spPr>
            <a:xfrm>
              <a:off x="2038161" y="37884"/>
              <a:ext cx="912856" cy="773546"/>
            </a:xfrm>
            <a:custGeom>
              <a:avLst/>
              <a:gdLst/>
              <a:ahLst/>
              <a:cxnLst/>
              <a:rect l="l" t="t" r="r" b="b"/>
              <a:pathLst>
                <a:path w="912856" h="773546">
                  <a:moveTo>
                    <a:pt x="0" y="0"/>
                  </a:moveTo>
                  <a:lnTo>
                    <a:pt x="912856" y="0"/>
                  </a:lnTo>
                  <a:lnTo>
                    <a:pt x="912856" y="773547"/>
                  </a:lnTo>
                  <a:lnTo>
                    <a:pt x="0" y="773547"/>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40" name="Freeform 40"/>
            <p:cNvSpPr/>
            <p:nvPr/>
          </p:nvSpPr>
          <p:spPr>
            <a:xfrm>
              <a:off x="2969855" y="0"/>
              <a:ext cx="600439" cy="891179"/>
            </a:xfrm>
            <a:custGeom>
              <a:avLst/>
              <a:gdLst/>
              <a:ahLst/>
              <a:cxnLst/>
              <a:rect l="l" t="t" r="r" b="b"/>
              <a:pathLst>
                <a:path w="600439" h="891179">
                  <a:moveTo>
                    <a:pt x="0" y="0"/>
                  </a:moveTo>
                  <a:lnTo>
                    <a:pt x="600439" y="0"/>
                  </a:lnTo>
                  <a:lnTo>
                    <a:pt x="600439" y="891179"/>
                  </a:lnTo>
                  <a:lnTo>
                    <a:pt x="0" y="891179"/>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sp>
        <p:sp>
          <p:nvSpPr>
            <p:cNvPr id="41" name="Freeform 41"/>
            <p:cNvSpPr/>
            <p:nvPr/>
          </p:nvSpPr>
          <p:spPr>
            <a:xfrm>
              <a:off x="20126172" y="0"/>
              <a:ext cx="3489825" cy="802570"/>
            </a:xfrm>
            <a:custGeom>
              <a:avLst/>
              <a:gdLst/>
              <a:ahLst/>
              <a:cxnLst/>
              <a:rect l="l" t="t" r="r" b="b"/>
              <a:pathLst>
                <a:path w="3489825" h="802570">
                  <a:moveTo>
                    <a:pt x="0" y="0"/>
                  </a:moveTo>
                  <a:lnTo>
                    <a:pt x="3489825" y="0"/>
                  </a:lnTo>
                  <a:lnTo>
                    <a:pt x="3489825" y="802570"/>
                  </a:lnTo>
                  <a:lnTo>
                    <a:pt x="0" y="802570"/>
                  </a:lnTo>
                  <a:lnTo>
                    <a:pt x="0" y="0"/>
                  </a:lnTo>
                  <a:close/>
                </a:path>
              </a:pathLst>
            </a:custGeom>
            <a:blipFill>
              <a:blip r:embed="rId27"/>
              <a:stretch>
                <a:fillRect/>
              </a:stretch>
            </a:blipFill>
          </p:spPr>
        </p:sp>
      </p:grpSp>
      <p:sp>
        <p:nvSpPr>
          <p:cNvPr id="42" name="TextBox 42"/>
          <p:cNvSpPr txBox="1"/>
          <p:nvPr/>
        </p:nvSpPr>
        <p:spPr>
          <a:xfrm>
            <a:off x="6544744" y="4403162"/>
            <a:ext cx="5301020" cy="1449882"/>
          </a:xfrm>
          <a:prstGeom prst="rect">
            <a:avLst/>
          </a:prstGeom>
        </p:spPr>
        <p:txBody>
          <a:bodyPr lIns="0" tIns="0" rIns="0" bIns="0" rtlCol="0" anchor="t">
            <a:spAutoFit/>
          </a:bodyPr>
          <a:lstStyle/>
          <a:p>
            <a:pPr algn="ctr">
              <a:lnSpc>
                <a:spcPts val="11960"/>
              </a:lnSpc>
              <a:spcBef>
                <a:spcPct val="0"/>
              </a:spcBef>
            </a:pPr>
            <a:r>
              <a:rPr lang="en-US" sz="8543">
                <a:solidFill>
                  <a:srgbClr val="6E1E2D"/>
                </a:solidFill>
                <a:latin typeface="Anton"/>
                <a:ea typeface="Anton"/>
                <a:cs typeface="Anton"/>
                <a:sym typeface="Anton"/>
              </a:rPr>
              <a:t>ÜRÜN ANALİZİ</a:t>
            </a:r>
          </a:p>
        </p:txBody>
      </p:sp>
      <p:sp>
        <p:nvSpPr>
          <p:cNvPr id="43" name="TextBox 43"/>
          <p:cNvSpPr txBox="1"/>
          <p:nvPr/>
        </p:nvSpPr>
        <p:spPr>
          <a:xfrm>
            <a:off x="6651580" y="4398689"/>
            <a:ext cx="5301231" cy="1454355"/>
          </a:xfrm>
          <a:prstGeom prst="rect">
            <a:avLst/>
          </a:prstGeom>
        </p:spPr>
        <p:txBody>
          <a:bodyPr lIns="0" tIns="0" rIns="0" bIns="0" rtlCol="0" anchor="t">
            <a:spAutoFit/>
          </a:bodyPr>
          <a:lstStyle/>
          <a:p>
            <a:pPr algn="ctr">
              <a:lnSpc>
                <a:spcPts val="11960"/>
              </a:lnSpc>
              <a:spcBef>
                <a:spcPct val="0"/>
              </a:spcBef>
            </a:pPr>
            <a:r>
              <a:rPr lang="en-US" sz="8543">
                <a:solidFill>
                  <a:srgbClr val="D4A373"/>
                </a:solidFill>
                <a:latin typeface="Anton"/>
                <a:ea typeface="Anton"/>
                <a:cs typeface="Anton"/>
                <a:sym typeface="Anton"/>
              </a:rPr>
              <a:t>ÜRÜN ANALİZİ</a:t>
            </a:r>
          </a:p>
        </p:txBody>
      </p:sp>
      <p:sp>
        <p:nvSpPr>
          <p:cNvPr id="44" name="TextBox 44"/>
          <p:cNvSpPr txBox="1"/>
          <p:nvPr/>
        </p:nvSpPr>
        <p:spPr>
          <a:xfrm>
            <a:off x="3394468" y="2511426"/>
            <a:ext cx="2434611" cy="825633"/>
          </a:xfrm>
          <a:prstGeom prst="rect">
            <a:avLst/>
          </a:prstGeom>
        </p:spPr>
        <p:txBody>
          <a:bodyPr lIns="0" tIns="0" rIns="0" bIns="0" rtlCol="0" anchor="t">
            <a:spAutoFit/>
          </a:bodyPr>
          <a:lstStyle/>
          <a:p>
            <a:pPr algn="ctr">
              <a:lnSpc>
                <a:spcPts val="6709"/>
              </a:lnSpc>
              <a:spcBef>
                <a:spcPct val="0"/>
              </a:spcBef>
            </a:pPr>
            <a:r>
              <a:rPr lang="en-US" sz="4700" dirty="0" err="1">
                <a:solidFill>
                  <a:srgbClr val="F7F7F7"/>
                </a:solidFill>
                <a:latin typeface="Anton"/>
                <a:ea typeface="Anton"/>
                <a:cs typeface="Anton"/>
                <a:sym typeface="Anton"/>
              </a:rPr>
              <a:t>Erişilebilir</a:t>
            </a:r>
            <a:endParaRPr lang="en-US" sz="4700" dirty="0">
              <a:solidFill>
                <a:srgbClr val="F7F7F7"/>
              </a:solidFill>
              <a:latin typeface="Anton"/>
              <a:ea typeface="Anton"/>
              <a:cs typeface="Anton"/>
              <a:sym typeface="Anton"/>
            </a:endParaRPr>
          </a:p>
        </p:txBody>
      </p:sp>
      <p:sp>
        <p:nvSpPr>
          <p:cNvPr id="45" name="TextBox 45"/>
          <p:cNvSpPr txBox="1"/>
          <p:nvPr/>
        </p:nvSpPr>
        <p:spPr>
          <a:xfrm>
            <a:off x="12747405" y="2511426"/>
            <a:ext cx="2087679" cy="825633"/>
          </a:xfrm>
          <a:prstGeom prst="rect">
            <a:avLst/>
          </a:prstGeom>
        </p:spPr>
        <p:txBody>
          <a:bodyPr lIns="0" tIns="0" rIns="0" bIns="0" rtlCol="0" anchor="t">
            <a:spAutoFit/>
          </a:bodyPr>
          <a:lstStyle/>
          <a:p>
            <a:pPr algn="ctr">
              <a:lnSpc>
                <a:spcPts val="6709"/>
              </a:lnSpc>
              <a:spcBef>
                <a:spcPct val="0"/>
              </a:spcBef>
            </a:pPr>
            <a:r>
              <a:rPr lang="en-US" sz="4700" dirty="0" err="1">
                <a:solidFill>
                  <a:srgbClr val="F7F7F7"/>
                </a:solidFill>
                <a:latin typeface="Anton"/>
                <a:ea typeface="Anton"/>
                <a:cs typeface="Anton"/>
                <a:sym typeface="Anton"/>
              </a:rPr>
              <a:t>Yolculuk</a:t>
            </a:r>
            <a:endParaRPr lang="en-US" sz="4700" dirty="0">
              <a:solidFill>
                <a:srgbClr val="F7F7F7"/>
              </a:solidFill>
              <a:latin typeface="Anton"/>
              <a:ea typeface="Anton"/>
              <a:cs typeface="Anton"/>
              <a:sym typeface="Anton"/>
            </a:endParaRPr>
          </a:p>
        </p:txBody>
      </p:sp>
      <p:sp>
        <p:nvSpPr>
          <p:cNvPr id="46" name="TextBox 46"/>
          <p:cNvSpPr txBox="1"/>
          <p:nvPr/>
        </p:nvSpPr>
        <p:spPr>
          <a:xfrm>
            <a:off x="3883298" y="6809636"/>
            <a:ext cx="1138181" cy="825633"/>
          </a:xfrm>
          <a:prstGeom prst="rect">
            <a:avLst/>
          </a:prstGeom>
        </p:spPr>
        <p:txBody>
          <a:bodyPr lIns="0" tIns="0" rIns="0" bIns="0" rtlCol="0" anchor="t">
            <a:spAutoFit/>
          </a:bodyPr>
          <a:lstStyle/>
          <a:p>
            <a:pPr algn="ctr">
              <a:lnSpc>
                <a:spcPts val="6709"/>
              </a:lnSpc>
              <a:spcBef>
                <a:spcPct val="0"/>
              </a:spcBef>
            </a:pPr>
            <a:r>
              <a:rPr lang="en-US" sz="4700" dirty="0" err="1">
                <a:solidFill>
                  <a:srgbClr val="F7F7F7"/>
                </a:solidFill>
                <a:latin typeface="Anton"/>
                <a:ea typeface="Anton"/>
                <a:cs typeface="Anton"/>
                <a:sym typeface="Anton"/>
              </a:rPr>
              <a:t>Fiyat</a:t>
            </a:r>
            <a:endParaRPr lang="en-US" sz="4700" dirty="0">
              <a:solidFill>
                <a:srgbClr val="F7F7F7"/>
              </a:solidFill>
              <a:latin typeface="Anton"/>
              <a:ea typeface="Anton"/>
              <a:cs typeface="Anton"/>
              <a:sym typeface="Anton"/>
            </a:endParaRPr>
          </a:p>
        </p:txBody>
      </p:sp>
      <p:sp>
        <p:nvSpPr>
          <p:cNvPr id="47" name="TextBox 47"/>
          <p:cNvSpPr txBox="1"/>
          <p:nvPr/>
        </p:nvSpPr>
        <p:spPr>
          <a:xfrm>
            <a:off x="12831323" y="6854691"/>
            <a:ext cx="2270275" cy="825633"/>
          </a:xfrm>
          <a:prstGeom prst="rect">
            <a:avLst/>
          </a:prstGeom>
        </p:spPr>
        <p:txBody>
          <a:bodyPr lIns="0" tIns="0" rIns="0" bIns="0" rtlCol="0" anchor="t">
            <a:spAutoFit/>
          </a:bodyPr>
          <a:lstStyle/>
          <a:p>
            <a:pPr algn="ctr">
              <a:lnSpc>
                <a:spcPts val="6709"/>
              </a:lnSpc>
              <a:spcBef>
                <a:spcPct val="0"/>
              </a:spcBef>
            </a:pPr>
            <a:r>
              <a:rPr lang="en-US" sz="4700" dirty="0" err="1">
                <a:solidFill>
                  <a:srgbClr val="F7F7F7"/>
                </a:solidFill>
                <a:latin typeface="Anton"/>
                <a:ea typeface="Anton"/>
                <a:cs typeface="Anton"/>
                <a:sym typeface="Anton"/>
              </a:rPr>
              <a:t>Süreklilik</a:t>
            </a:r>
            <a:endParaRPr lang="en-US" sz="4700" dirty="0">
              <a:solidFill>
                <a:srgbClr val="F7F7F7"/>
              </a:solidFill>
              <a:latin typeface="Anton"/>
              <a:ea typeface="Anton"/>
              <a:cs typeface="Anton"/>
              <a:sym typeface="Anton"/>
            </a:endParaRPr>
          </a:p>
        </p:txBody>
      </p:sp>
      <p:sp>
        <p:nvSpPr>
          <p:cNvPr id="48" name="TextBox 48"/>
          <p:cNvSpPr txBox="1"/>
          <p:nvPr/>
        </p:nvSpPr>
        <p:spPr>
          <a:xfrm>
            <a:off x="69674" y="9665014"/>
            <a:ext cx="1133299" cy="196991"/>
          </a:xfrm>
          <a:prstGeom prst="rect">
            <a:avLst/>
          </a:prstGeom>
        </p:spPr>
        <p:txBody>
          <a:bodyPr lIns="0" tIns="0" rIns="0" bIns="0" rtlCol="0" anchor="t">
            <a:spAutoFit/>
          </a:bodyPr>
          <a:lstStyle/>
          <a:p>
            <a:pPr algn="ctr">
              <a:lnSpc>
                <a:spcPts val="1533"/>
              </a:lnSpc>
            </a:pPr>
            <a:r>
              <a:rPr lang="en-US" sz="1095" b="1">
                <a:solidFill>
                  <a:srgbClr val="680021"/>
                </a:solidFill>
                <a:latin typeface="DejaVu Serif Bold"/>
                <a:ea typeface="DejaVu Serif Bold"/>
                <a:cs typeface="DejaVu Serif Bold"/>
                <a:sym typeface="DejaVu Serif Bold"/>
              </a:rPr>
              <a:t>29-30.12.2025</a:t>
            </a:r>
          </a:p>
        </p:txBody>
      </p:sp>
      <p:grpSp>
        <p:nvGrpSpPr>
          <p:cNvPr id="49" name="Group 49"/>
          <p:cNvGrpSpPr/>
          <p:nvPr/>
        </p:nvGrpSpPr>
        <p:grpSpPr>
          <a:xfrm>
            <a:off x="9169627" y="9981913"/>
            <a:ext cx="51254" cy="311889"/>
            <a:chOff x="0" y="0"/>
            <a:chExt cx="13499" cy="82144"/>
          </a:xfrm>
        </p:grpSpPr>
        <p:sp>
          <p:nvSpPr>
            <p:cNvPr id="50" name="Freeform 50"/>
            <p:cNvSpPr/>
            <p:nvPr/>
          </p:nvSpPr>
          <p:spPr>
            <a:xfrm>
              <a:off x="0" y="0"/>
              <a:ext cx="13499" cy="82144"/>
            </a:xfrm>
            <a:custGeom>
              <a:avLst/>
              <a:gdLst/>
              <a:ahLst/>
              <a:cxnLst/>
              <a:rect l="l" t="t" r="r" b="b"/>
              <a:pathLst>
                <a:path w="13499" h="82144">
                  <a:moveTo>
                    <a:pt x="0" y="0"/>
                  </a:moveTo>
                  <a:lnTo>
                    <a:pt x="13499" y="0"/>
                  </a:lnTo>
                  <a:lnTo>
                    <a:pt x="13499" y="82144"/>
                  </a:lnTo>
                  <a:lnTo>
                    <a:pt x="0" y="82144"/>
                  </a:lnTo>
                  <a:close/>
                </a:path>
              </a:pathLst>
            </a:custGeom>
            <a:solidFill>
              <a:srgbClr val="D4A373"/>
            </a:solidFill>
          </p:spPr>
        </p:sp>
        <p:sp>
          <p:nvSpPr>
            <p:cNvPr id="51" name="TextBox 51"/>
            <p:cNvSpPr txBox="1"/>
            <p:nvPr/>
          </p:nvSpPr>
          <p:spPr>
            <a:xfrm>
              <a:off x="0" y="-57150"/>
              <a:ext cx="13499" cy="139294"/>
            </a:xfrm>
            <a:prstGeom prst="rect">
              <a:avLst/>
            </a:prstGeom>
          </p:spPr>
          <p:txBody>
            <a:bodyPr lIns="50800" tIns="50800" rIns="50800" bIns="50800" rtlCol="0" anchor="ctr"/>
            <a:lstStyle/>
            <a:p>
              <a:pPr algn="ctr">
                <a:lnSpc>
                  <a:spcPts val="2520"/>
                </a:lnSpc>
              </a:pPr>
              <a:endParaRPr/>
            </a:p>
          </p:txBody>
        </p:sp>
      </p:grpSp>
      <p:sp>
        <p:nvSpPr>
          <p:cNvPr id="52" name="TextBox 52"/>
          <p:cNvSpPr txBox="1"/>
          <p:nvPr/>
        </p:nvSpPr>
        <p:spPr>
          <a:xfrm>
            <a:off x="17354550" y="9648402"/>
            <a:ext cx="177294" cy="323636"/>
          </a:xfrm>
          <a:prstGeom prst="rect">
            <a:avLst/>
          </a:prstGeom>
        </p:spPr>
        <p:txBody>
          <a:bodyPr lIns="0" tIns="0" rIns="0" bIns="0" rtlCol="0" anchor="t">
            <a:spAutoFit/>
          </a:bodyPr>
          <a:lstStyle/>
          <a:p>
            <a:pPr algn="ctr">
              <a:lnSpc>
                <a:spcPts val="2636"/>
              </a:lnSpc>
            </a:pPr>
            <a:r>
              <a:rPr lang="en-US" sz="1883">
                <a:solidFill>
                  <a:srgbClr val="6E1E2D"/>
                </a:solidFill>
                <a:latin typeface="Anton"/>
                <a:ea typeface="Anton"/>
                <a:cs typeface="Anton"/>
                <a:sym typeface="Anton"/>
              </a:rPr>
              <a:t>1</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6E1E2D"/>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546" b="-44231"/>
            </a:stretch>
          </a:blipFill>
        </p:spPr>
      </p:sp>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680021">
                <a:alpha val="66667"/>
              </a:srgbClr>
            </a:solidFill>
          </p:spPr>
        </p:sp>
        <p:sp>
          <p:nvSpPr>
            <p:cNvPr id="5" name="TextBox 5"/>
            <p:cNvSpPr txBox="1"/>
            <p:nvPr/>
          </p:nvSpPr>
          <p:spPr>
            <a:xfrm>
              <a:off x="0" y="-47625"/>
              <a:ext cx="4816593" cy="2756958"/>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rot="-4973104">
            <a:off x="15939417" y="8885834"/>
            <a:ext cx="3086100" cy="3086100"/>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F7F7"/>
            </a:solidFill>
          </p:spPr>
        </p:sp>
        <p:sp>
          <p:nvSpPr>
            <p:cNvPr id="8" name="TextBox 8"/>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rot="-4973104">
            <a:off x="16043095" y="9034889"/>
            <a:ext cx="3086100" cy="3086100"/>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A5568"/>
            </a:solidFill>
          </p:spPr>
        </p:sp>
        <p:sp>
          <p:nvSpPr>
            <p:cNvPr id="11" name="TextBox 11"/>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12"/>
          <p:cNvGrpSpPr/>
          <p:nvPr/>
        </p:nvGrpSpPr>
        <p:grpSpPr>
          <a:xfrm rot="-4973104">
            <a:off x="16184760" y="9188685"/>
            <a:ext cx="3086100" cy="3086100"/>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4A373"/>
            </a:solidFill>
          </p:spPr>
        </p:sp>
        <p:sp>
          <p:nvSpPr>
            <p:cNvPr id="14" name="TextBox 14"/>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5"/>
          <p:cNvGrpSpPr/>
          <p:nvPr/>
        </p:nvGrpSpPr>
        <p:grpSpPr>
          <a:xfrm>
            <a:off x="-1407985" y="8463822"/>
            <a:ext cx="3086100" cy="3086100"/>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F7F7"/>
            </a:solidFill>
          </p:spPr>
        </p:sp>
        <p:sp>
          <p:nvSpPr>
            <p:cNvPr id="17" name="TextBox 17"/>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18" name="Group 18"/>
          <p:cNvGrpSpPr/>
          <p:nvPr/>
        </p:nvGrpSpPr>
        <p:grpSpPr>
          <a:xfrm>
            <a:off x="-1543050" y="8585164"/>
            <a:ext cx="3086100" cy="3086100"/>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A5568"/>
            </a:solidFill>
          </p:spPr>
        </p:sp>
        <p:sp>
          <p:nvSpPr>
            <p:cNvPr id="20" name="TextBox 20"/>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21" name="Group 21"/>
          <p:cNvGrpSpPr/>
          <p:nvPr/>
        </p:nvGrpSpPr>
        <p:grpSpPr>
          <a:xfrm>
            <a:off x="-1678115" y="8744787"/>
            <a:ext cx="3086100" cy="3086100"/>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4A373"/>
            </a:solidFill>
          </p:spPr>
        </p:sp>
        <p:sp>
          <p:nvSpPr>
            <p:cNvPr id="23" name="TextBox 23"/>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sp>
        <p:nvSpPr>
          <p:cNvPr id="24" name="Freeform 24"/>
          <p:cNvSpPr/>
          <p:nvPr/>
        </p:nvSpPr>
        <p:spPr>
          <a:xfrm>
            <a:off x="339255" y="454260"/>
            <a:ext cx="309699" cy="563269"/>
          </a:xfrm>
          <a:custGeom>
            <a:avLst/>
            <a:gdLst/>
            <a:ahLst/>
            <a:cxnLst/>
            <a:rect l="l" t="t" r="r" b="b"/>
            <a:pathLst>
              <a:path w="309699" h="563269">
                <a:moveTo>
                  <a:pt x="0" y="0"/>
                </a:moveTo>
                <a:lnTo>
                  <a:pt x="309699" y="0"/>
                </a:lnTo>
                <a:lnTo>
                  <a:pt x="309699" y="563270"/>
                </a:lnTo>
                <a:lnTo>
                  <a:pt x="0" y="5632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5" name="Freeform 25"/>
          <p:cNvSpPr/>
          <p:nvPr/>
        </p:nvSpPr>
        <p:spPr>
          <a:xfrm>
            <a:off x="789286" y="489108"/>
            <a:ext cx="203476" cy="493326"/>
          </a:xfrm>
          <a:custGeom>
            <a:avLst/>
            <a:gdLst/>
            <a:ahLst/>
            <a:cxnLst/>
            <a:rect l="l" t="t" r="r" b="b"/>
            <a:pathLst>
              <a:path w="203476" h="493326">
                <a:moveTo>
                  <a:pt x="0" y="0"/>
                </a:moveTo>
                <a:lnTo>
                  <a:pt x="203477" y="0"/>
                </a:lnTo>
                <a:lnTo>
                  <a:pt x="203477" y="493326"/>
                </a:lnTo>
                <a:lnTo>
                  <a:pt x="0" y="49332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6" name="Freeform 26"/>
          <p:cNvSpPr/>
          <p:nvPr/>
        </p:nvSpPr>
        <p:spPr>
          <a:xfrm>
            <a:off x="811574" y="1162677"/>
            <a:ext cx="192080" cy="169904"/>
          </a:xfrm>
          <a:custGeom>
            <a:avLst/>
            <a:gdLst/>
            <a:ahLst/>
            <a:cxnLst/>
            <a:rect l="l" t="t" r="r" b="b"/>
            <a:pathLst>
              <a:path w="192080" h="169904">
                <a:moveTo>
                  <a:pt x="0" y="0"/>
                </a:moveTo>
                <a:lnTo>
                  <a:pt x="192079" y="0"/>
                </a:lnTo>
                <a:lnTo>
                  <a:pt x="192079" y="169904"/>
                </a:lnTo>
                <a:lnTo>
                  <a:pt x="0" y="16990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7" name="Freeform 27"/>
          <p:cNvSpPr/>
          <p:nvPr/>
        </p:nvSpPr>
        <p:spPr>
          <a:xfrm>
            <a:off x="1184756" y="1162070"/>
            <a:ext cx="104675" cy="171209"/>
          </a:xfrm>
          <a:custGeom>
            <a:avLst/>
            <a:gdLst/>
            <a:ahLst/>
            <a:cxnLst/>
            <a:rect l="l" t="t" r="r" b="b"/>
            <a:pathLst>
              <a:path w="104675" h="171209">
                <a:moveTo>
                  <a:pt x="0" y="0"/>
                </a:moveTo>
                <a:lnTo>
                  <a:pt x="104675" y="0"/>
                </a:lnTo>
                <a:lnTo>
                  <a:pt x="104675" y="171209"/>
                </a:lnTo>
                <a:lnTo>
                  <a:pt x="0" y="17120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8" name="Freeform 28"/>
          <p:cNvSpPr/>
          <p:nvPr/>
        </p:nvSpPr>
        <p:spPr>
          <a:xfrm>
            <a:off x="1134106" y="455050"/>
            <a:ext cx="308389" cy="562561"/>
          </a:xfrm>
          <a:custGeom>
            <a:avLst/>
            <a:gdLst/>
            <a:ahLst/>
            <a:cxnLst/>
            <a:rect l="l" t="t" r="r" b="b"/>
            <a:pathLst>
              <a:path w="308389" h="562561">
                <a:moveTo>
                  <a:pt x="0" y="0"/>
                </a:moveTo>
                <a:lnTo>
                  <a:pt x="308389" y="0"/>
                </a:lnTo>
                <a:lnTo>
                  <a:pt x="308389" y="562561"/>
                </a:lnTo>
                <a:lnTo>
                  <a:pt x="0" y="56256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9" name="Freeform 29"/>
          <p:cNvSpPr/>
          <p:nvPr/>
        </p:nvSpPr>
        <p:spPr>
          <a:xfrm>
            <a:off x="1468212" y="1162632"/>
            <a:ext cx="150449" cy="171153"/>
          </a:xfrm>
          <a:custGeom>
            <a:avLst/>
            <a:gdLst/>
            <a:ahLst/>
            <a:cxnLst/>
            <a:rect l="l" t="t" r="r" b="b"/>
            <a:pathLst>
              <a:path w="150449" h="171153">
                <a:moveTo>
                  <a:pt x="0" y="0"/>
                </a:moveTo>
                <a:lnTo>
                  <a:pt x="150449" y="0"/>
                </a:lnTo>
                <a:lnTo>
                  <a:pt x="150449" y="171153"/>
                </a:lnTo>
                <a:lnTo>
                  <a:pt x="0" y="17115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30" name="Freeform 30"/>
          <p:cNvSpPr/>
          <p:nvPr/>
        </p:nvSpPr>
        <p:spPr>
          <a:xfrm>
            <a:off x="1583975" y="489012"/>
            <a:ext cx="242239" cy="493498"/>
          </a:xfrm>
          <a:custGeom>
            <a:avLst/>
            <a:gdLst/>
            <a:ahLst/>
            <a:cxnLst/>
            <a:rect l="l" t="t" r="r" b="b"/>
            <a:pathLst>
              <a:path w="242239" h="493498">
                <a:moveTo>
                  <a:pt x="0" y="0"/>
                </a:moveTo>
                <a:lnTo>
                  <a:pt x="242239" y="0"/>
                </a:lnTo>
                <a:lnTo>
                  <a:pt x="242239" y="493498"/>
                </a:lnTo>
                <a:lnTo>
                  <a:pt x="0" y="49349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31" name="Freeform 31"/>
          <p:cNvSpPr/>
          <p:nvPr/>
        </p:nvSpPr>
        <p:spPr>
          <a:xfrm>
            <a:off x="1785752" y="1163208"/>
            <a:ext cx="152007" cy="169296"/>
          </a:xfrm>
          <a:custGeom>
            <a:avLst/>
            <a:gdLst/>
            <a:ahLst/>
            <a:cxnLst/>
            <a:rect l="l" t="t" r="r" b="b"/>
            <a:pathLst>
              <a:path w="152007" h="169296">
                <a:moveTo>
                  <a:pt x="0" y="0"/>
                </a:moveTo>
                <a:lnTo>
                  <a:pt x="152006" y="0"/>
                </a:lnTo>
                <a:lnTo>
                  <a:pt x="152006" y="169297"/>
                </a:lnTo>
                <a:lnTo>
                  <a:pt x="0" y="16929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32" name="Freeform 32"/>
          <p:cNvSpPr/>
          <p:nvPr/>
        </p:nvSpPr>
        <p:spPr>
          <a:xfrm>
            <a:off x="2100014" y="1163987"/>
            <a:ext cx="167228" cy="167961"/>
          </a:xfrm>
          <a:custGeom>
            <a:avLst/>
            <a:gdLst/>
            <a:ahLst/>
            <a:cxnLst/>
            <a:rect l="l" t="t" r="r" b="b"/>
            <a:pathLst>
              <a:path w="167228" h="167961">
                <a:moveTo>
                  <a:pt x="0" y="0"/>
                </a:moveTo>
                <a:lnTo>
                  <a:pt x="167227" y="0"/>
                </a:lnTo>
                <a:lnTo>
                  <a:pt x="167227" y="167962"/>
                </a:lnTo>
                <a:lnTo>
                  <a:pt x="0" y="167962"/>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33" name="Freeform 33"/>
          <p:cNvSpPr/>
          <p:nvPr/>
        </p:nvSpPr>
        <p:spPr>
          <a:xfrm>
            <a:off x="1867876" y="455186"/>
            <a:ext cx="684642" cy="580160"/>
          </a:xfrm>
          <a:custGeom>
            <a:avLst/>
            <a:gdLst/>
            <a:ahLst/>
            <a:cxnLst/>
            <a:rect l="l" t="t" r="r" b="b"/>
            <a:pathLst>
              <a:path w="684642" h="580160">
                <a:moveTo>
                  <a:pt x="0" y="0"/>
                </a:moveTo>
                <a:lnTo>
                  <a:pt x="684642" y="0"/>
                </a:lnTo>
                <a:lnTo>
                  <a:pt x="684642" y="580160"/>
                </a:lnTo>
                <a:lnTo>
                  <a:pt x="0" y="580160"/>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34" name="Freeform 34"/>
          <p:cNvSpPr/>
          <p:nvPr/>
        </p:nvSpPr>
        <p:spPr>
          <a:xfrm>
            <a:off x="2566646" y="426773"/>
            <a:ext cx="450329" cy="668384"/>
          </a:xfrm>
          <a:custGeom>
            <a:avLst/>
            <a:gdLst/>
            <a:ahLst/>
            <a:cxnLst/>
            <a:rect l="l" t="t" r="r" b="b"/>
            <a:pathLst>
              <a:path w="450329" h="668384">
                <a:moveTo>
                  <a:pt x="0" y="0"/>
                </a:moveTo>
                <a:lnTo>
                  <a:pt x="450330" y="0"/>
                </a:lnTo>
                <a:lnTo>
                  <a:pt x="450330" y="668384"/>
                </a:lnTo>
                <a:lnTo>
                  <a:pt x="0" y="668384"/>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35" name="Freeform 35"/>
          <p:cNvSpPr/>
          <p:nvPr/>
        </p:nvSpPr>
        <p:spPr>
          <a:xfrm>
            <a:off x="15433884" y="426773"/>
            <a:ext cx="2617369" cy="601927"/>
          </a:xfrm>
          <a:custGeom>
            <a:avLst/>
            <a:gdLst/>
            <a:ahLst/>
            <a:cxnLst/>
            <a:rect l="l" t="t" r="r" b="b"/>
            <a:pathLst>
              <a:path w="2617369" h="601927">
                <a:moveTo>
                  <a:pt x="0" y="0"/>
                </a:moveTo>
                <a:lnTo>
                  <a:pt x="2617369" y="0"/>
                </a:lnTo>
                <a:lnTo>
                  <a:pt x="2617369" y="601927"/>
                </a:lnTo>
                <a:lnTo>
                  <a:pt x="0" y="601927"/>
                </a:lnTo>
                <a:lnTo>
                  <a:pt x="0" y="0"/>
                </a:lnTo>
                <a:close/>
              </a:path>
            </a:pathLst>
          </a:custGeom>
          <a:blipFill>
            <a:blip r:embed="rId25"/>
            <a:stretch>
              <a:fillRect/>
            </a:stretch>
          </a:blipFill>
        </p:spPr>
      </p:sp>
      <p:sp>
        <p:nvSpPr>
          <p:cNvPr id="36" name="Freeform 36"/>
          <p:cNvSpPr/>
          <p:nvPr/>
        </p:nvSpPr>
        <p:spPr>
          <a:xfrm>
            <a:off x="1102811" y="3125750"/>
            <a:ext cx="7185108" cy="4041623"/>
          </a:xfrm>
          <a:custGeom>
            <a:avLst/>
            <a:gdLst/>
            <a:ahLst/>
            <a:cxnLst/>
            <a:rect l="l" t="t" r="r" b="b"/>
            <a:pathLst>
              <a:path w="7185108" h="4041623">
                <a:moveTo>
                  <a:pt x="0" y="0"/>
                </a:moveTo>
                <a:lnTo>
                  <a:pt x="7185108" y="0"/>
                </a:lnTo>
                <a:lnTo>
                  <a:pt x="7185108" y="4041623"/>
                </a:lnTo>
                <a:lnTo>
                  <a:pt x="0" y="4041623"/>
                </a:lnTo>
                <a:lnTo>
                  <a:pt x="0" y="0"/>
                </a:lnTo>
                <a:close/>
              </a:path>
            </a:pathLst>
          </a:custGeom>
          <a:blipFill>
            <a:blip r:embed="rId26"/>
            <a:stretch>
              <a:fillRect/>
            </a:stretch>
          </a:blipFill>
        </p:spPr>
      </p:sp>
      <p:sp>
        <p:nvSpPr>
          <p:cNvPr id="37" name="AutoShape 37"/>
          <p:cNvSpPr/>
          <p:nvPr/>
        </p:nvSpPr>
        <p:spPr>
          <a:xfrm>
            <a:off x="1102811" y="7167373"/>
            <a:ext cx="7185108" cy="57271"/>
          </a:xfrm>
          <a:prstGeom prst="rect">
            <a:avLst/>
          </a:prstGeom>
          <a:solidFill>
            <a:srgbClr val="D4A373"/>
          </a:solidFill>
        </p:spPr>
      </p:sp>
      <p:sp>
        <p:nvSpPr>
          <p:cNvPr id="38" name="AutoShape 38"/>
          <p:cNvSpPr/>
          <p:nvPr/>
        </p:nvSpPr>
        <p:spPr>
          <a:xfrm rot="5400000">
            <a:off x="6308345" y="5105324"/>
            <a:ext cx="4041623" cy="82475"/>
          </a:xfrm>
          <a:prstGeom prst="rect">
            <a:avLst/>
          </a:prstGeom>
          <a:solidFill>
            <a:srgbClr val="D4A373"/>
          </a:solidFill>
        </p:spPr>
      </p:sp>
      <p:sp>
        <p:nvSpPr>
          <p:cNvPr id="39" name="AutoShape 39"/>
          <p:cNvSpPr/>
          <p:nvPr/>
        </p:nvSpPr>
        <p:spPr>
          <a:xfrm rot="-10800000">
            <a:off x="1102811" y="3062356"/>
            <a:ext cx="7185108" cy="63394"/>
          </a:xfrm>
          <a:prstGeom prst="rect">
            <a:avLst/>
          </a:prstGeom>
          <a:solidFill>
            <a:srgbClr val="D4A373"/>
          </a:solidFill>
        </p:spPr>
      </p:sp>
      <p:sp>
        <p:nvSpPr>
          <p:cNvPr id="40" name="AutoShape 40"/>
          <p:cNvSpPr/>
          <p:nvPr/>
        </p:nvSpPr>
        <p:spPr>
          <a:xfrm rot="-5400000">
            <a:off x="-955056" y="5109506"/>
            <a:ext cx="4041623" cy="74111"/>
          </a:xfrm>
          <a:prstGeom prst="rect">
            <a:avLst/>
          </a:prstGeom>
          <a:solidFill>
            <a:srgbClr val="D4A373"/>
          </a:solidFill>
        </p:spPr>
      </p:sp>
      <p:sp>
        <p:nvSpPr>
          <p:cNvPr id="41" name="AutoShape 41"/>
          <p:cNvSpPr/>
          <p:nvPr/>
        </p:nvSpPr>
        <p:spPr>
          <a:xfrm>
            <a:off x="9991718" y="7380118"/>
            <a:ext cx="7185108" cy="84380"/>
          </a:xfrm>
          <a:prstGeom prst="rect">
            <a:avLst/>
          </a:prstGeom>
          <a:solidFill>
            <a:srgbClr val="D4A373"/>
          </a:solidFill>
        </p:spPr>
      </p:sp>
      <p:sp>
        <p:nvSpPr>
          <p:cNvPr id="42" name="AutoShape 42"/>
          <p:cNvSpPr/>
          <p:nvPr/>
        </p:nvSpPr>
        <p:spPr>
          <a:xfrm rot="5400000">
            <a:off x="14240679" y="4361497"/>
            <a:ext cx="5954768" cy="82475"/>
          </a:xfrm>
          <a:prstGeom prst="rect">
            <a:avLst/>
          </a:prstGeom>
          <a:solidFill>
            <a:srgbClr val="D4A373"/>
          </a:solidFill>
        </p:spPr>
      </p:sp>
      <p:sp>
        <p:nvSpPr>
          <p:cNvPr id="43" name="AutoShape 43"/>
          <p:cNvSpPr/>
          <p:nvPr/>
        </p:nvSpPr>
        <p:spPr>
          <a:xfrm rot="-10800000">
            <a:off x="9991718" y="1331949"/>
            <a:ext cx="7185108" cy="93402"/>
          </a:xfrm>
          <a:prstGeom prst="rect">
            <a:avLst/>
          </a:prstGeom>
          <a:solidFill>
            <a:srgbClr val="D4A373"/>
          </a:solidFill>
        </p:spPr>
      </p:sp>
      <p:sp>
        <p:nvSpPr>
          <p:cNvPr id="44" name="AutoShape 44"/>
          <p:cNvSpPr/>
          <p:nvPr/>
        </p:nvSpPr>
        <p:spPr>
          <a:xfrm rot="-5400000">
            <a:off x="6977278" y="4365679"/>
            <a:ext cx="5954768" cy="74111"/>
          </a:xfrm>
          <a:prstGeom prst="rect">
            <a:avLst/>
          </a:prstGeom>
          <a:solidFill>
            <a:srgbClr val="D4A373"/>
          </a:solidFill>
        </p:spPr>
      </p:sp>
      <p:sp>
        <p:nvSpPr>
          <p:cNvPr id="45" name="Freeform 45"/>
          <p:cNvSpPr/>
          <p:nvPr/>
        </p:nvSpPr>
        <p:spPr>
          <a:xfrm>
            <a:off x="9991718" y="1425350"/>
            <a:ext cx="7185108" cy="5954768"/>
          </a:xfrm>
          <a:custGeom>
            <a:avLst/>
            <a:gdLst/>
            <a:ahLst/>
            <a:cxnLst/>
            <a:rect l="l" t="t" r="r" b="b"/>
            <a:pathLst>
              <a:path w="7185108" h="5954768">
                <a:moveTo>
                  <a:pt x="0" y="0"/>
                </a:moveTo>
                <a:lnTo>
                  <a:pt x="7185107" y="0"/>
                </a:lnTo>
                <a:lnTo>
                  <a:pt x="7185107" y="5954768"/>
                </a:lnTo>
                <a:lnTo>
                  <a:pt x="0" y="5954768"/>
                </a:lnTo>
                <a:lnTo>
                  <a:pt x="0" y="0"/>
                </a:lnTo>
                <a:close/>
              </a:path>
            </a:pathLst>
          </a:custGeom>
          <a:blipFill>
            <a:blip r:embed="rId27"/>
            <a:stretch>
              <a:fillRect t="-6513" b="-14147"/>
            </a:stretch>
          </a:blipFill>
        </p:spPr>
      </p:sp>
      <p:sp>
        <p:nvSpPr>
          <p:cNvPr id="46" name="Freeform 46"/>
          <p:cNvSpPr/>
          <p:nvPr/>
        </p:nvSpPr>
        <p:spPr>
          <a:xfrm rot="-275399">
            <a:off x="13844975" y="4813410"/>
            <a:ext cx="361812" cy="83207"/>
          </a:xfrm>
          <a:custGeom>
            <a:avLst/>
            <a:gdLst/>
            <a:ahLst/>
            <a:cxnLst/>
            <a:rect l="l" t="t" r="r" b="b"/>
            <a:pathLst>
              <a:path w="361812" h="83207">
                <a:moveTo>
                  <a:pt x="0" y="0"/>
                </a:moveTo>
                <a:lnTo>
                  <a:pt x="361812" y="0"/>
                </a:lnTo>
                <a:lnTo>
                  <a:pt x="361812" y="83208"/>
                </a:lnTo>
                <a:lnTo>
                  <a:pt x="0" y="83208"/>
                </a:lnTo>
                <a:lnTo>
                  <a:pt x="0" y="0"/>
                </a:lnTo>
                <a:close/>
              </a:path>
            </a:pathLst>
          </a:custGeom>
          <a:blipFill>
            <a:blip r:embed="rId25"/>
            <a:stretch>
              <a:fillRect/>
            </a:stretch>
          </a:blipFill>
        </p:spPr>
      </p:sp>
      <p:sp>
        <p:nvSpPr>
          <p:cNvPr id="47" name="TextBox 47"/>
          <p:cNvSpPr txBox="1"/>
          <p:nvPr/>
        </p:nvSpPr>
        <p:spPr>
          <a:xfrm>
            <a:off x="7274335" y="360098"/>
            <a:ext cx="4036100" cy="620707"/>
          </a:xfrm>
          <a:prstGeom prst="rect">
            <a:avLst/>
          </a:prstGeom>
        </p:spPr>
        <p:txBody>
          <a:bodyPr lIns="0" tIns="0" rIns="0" bIns="0" rtlCol="0" anchor="t">
            <a:spAutoFit/>
          </a:bodyPr>
          <a:lstStyle/>
          <a:p>
            <a:pPr algn="ctr">
              <a:lnSpc>
                <a:spcPts val="5162"/>
              </a:lnSpc>
            </a:pPr>
            <a:r>
              <a:rPr lang="en-US" sz="3687">
                <a:solidFill>
                  <a:srgbClr val="D4A373"/>
                </a:solidFill>
                <a:latin typeface="Anton"/>
                <a:ea typeface="Anton"/>
                <a:cs typeface="Anton"/>
                <a:sym typeface="Anton"/>
              </a:rPr>
              <a:t>BİLBOARD ÇALIŞMALARI</a:t>
            </a:r>
          </a:p>
        </p:txBody>
      </p:sp>
      <p:sp>
        <p:nvSpPr>
          <p:cNvPr id="48" name="TextBox 48"/>
          <p:cNvSpPr txBox="1"/>
          <p:nvPr/>
        </p:nvSpPr>
        <p:spPr>
          <a:xfrm>
            <a:off x="69674" y="9665014"/>
            <a:ext cx="1133299" cy="196991"/>
          </a:xfrm>
          <a:prstGeom prst="rect">
            <a:avLst/>
          </a:prstGeom>
        </p:spPr>
        <p:txBody>
          <a:bodyPr lIns="0" tIns="0" rIns="0" bIns="0" rtlCol="0" anchor="t">
            <a:spAutoFit/>
          </a:bodyPr>
          <a:lstStyle/>
          <a:p>
            <a:pPr algn="ctr">
              <a:lnSpc>
                <a:spcPts val="1533"/>
              </a:lnSpc>
            </a:pPr>
            <a:r>
              <a:rPr lang="en-US" sz="1095" b="1">
                <a:solidFill>
                  <a:srgbClr val="680021"/>
                </a:solidFill>
                <a:latin typeface="DejaVu Serif Bold"/>
                <a:ea typeface="DejaVu Serif Bold"/>
                <a:cs typeface="DejaVu Serif Bold"/>
                <a:sym typeface="DejaVu Serif Bold"/>
              </a:rPr>
              <a:t>29-30.12.2025</a:t>
            </a:r>
          </a:p>
        </p:txBody>
      </p:sp>
      <p:grpSp>
        <p:nvGrpSpPr>
          <p:cNvPr id="49" name="Group 49"/>
          <p:cNvGrpSpPr/>
          <p:nvPr/>
        </p:nvGrpSpPr>
        <p:grpSpPr>
          <a:xfrm>
            <a:off x="9169627" y="9981913"/>
            <a:ext cx="51254" cy="311889"/>
            <a:chOff x="0" y="0"/>
            <a:chExt cx="13499" cy="82144"/>
          </a:xfrm>
        </p:grpSpPr>
        <p:sp>
          <p:nvSpPr>
            <p:cNvPr id="50" name="Freeform 50"/>
            <p:cNvSpPr/>
            <p:nvPr/>
          </p:nvSpPr>
          <p:spPr>
            <a:xfrm>
              <a:off x="0" y="0"/>
              <a:ext cx="13499" cy="82144"/>
            </a:xfrm>
            <a:custGeom>
              <a:avLst/>
              <a:gdLst/>
              <a:ahLst/>
              <a:cxnLst/>
              <a:rect l="l" t="t" r="r" b="b"/>
              <a:pathLst>
                <a:path w="13499" h="82144">
                  <a:moveTo>
                    <a:pt x="0" y="0"/>
                  </a:moveTo>
                  <a:lnTo>
                    <a:pt x="13499" y="0"/>
                  </a:lnTo>
                  <a:lnTo>
                    <a:pt x="13499" y="82144"/>
                  </a:lnTo>
                  <a:lnTo>
                    <a:pt x="0" y="82144"/>
                  </a:lnTo>
                  <a:close/>
                </a:path>
              </a:pathLst>
            </a:custGeom>
            <a:solidFill>
              <a:srgbClr val="D4A373"/>
            </a:solidFill>
          </p:spPr>
        </p:sp>
        <p:sp>
          <p:nvSpPr>
            <p:cNvPr id="51" name="TextBox 51"/>
            <p:cNvSpPr txBox="1"/>
            <p:nvPr/>
          </p:nvSpPr>
          <p:spPr>
            <a:xfrm>
              <a:off x="0" y="-47625"/>
              <a:ext cx="13499" cy="129769"/>
            </a:xfrm>
            <a:prstGeom prst="rect">
              <a:avLst/>
            </a:prstGeom>
          </p:spPr>
          <p:txBody>
            <a:bodyPr lIns="50800" tIns="50800" rIns="50800" bIns="50800" rtlCol="0" anchor="ctr"/>
            <a:lstStyle/>
            <a:p>
              <a:pPr algn="ctr">
                <a:lnSpc>
                  <a:spcPts val="2659"/>
                </a:lnSpc>
              </a:pPr>
              <a:endParaRPr/>
            </a:p>
          </p:txBody>
        </p:sp>
      </p:grpSp>
      <p:sp>
        <p:nvSpPr>
          <p:cNvPr id="52" name="TextBox 52"/>
          <p:cNvSpPr txBox="1"/>
          <p:nvPr/>
        </p:nvSpPr>
        <p:spPr>
          <a:xfrm>
            <a:off x="17254396" y="9641767"/>
            <a:ext cx="473414" cy="340146"/>
          </a:xfrm>
          <a:prstGeom prst="rect">
            <a:avLst/>
          </a:prstGeom>
        </p:spPr>
        <p:txBody>
          <a:bodyPr lIns="0" tIns="0" rIns="0" bIns="0" rtlCol="0" anchor="t">
            <a:spAutoFit/>
          </a:bodyPr>
          <a:lstStyle/>
          <a:p>
            <a:pPr algn="ctr">
              <a:lnSpc>
                <a:spcPts val="2776"/>
              </a:lnSpc>
            </a:pPr>
            <a:r>
              <a:rPr lang="en-US" sz="1983">
                <a:solidFill>
                  <a:srgbClr val="6E1E2D"/>
                </a:solidFill>
                <a:latin typeface="Anton"/>
                <a:ea typeface="Anton"/>
                <a:cs typeface="Anton"/>
                <a:sym typeface="Anton"/>
              </a:rPr>
              <a:t>19</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6E1E2D"/>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546" b="-44231"/>
            </a:stretch>
          </a:blipFill>
        </p:spPr>
      </p:sp>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680021">
                <a:alpha val="66667"/>
              </a:srgbClr>
            </a:solidFill>
          </p:spPr>
        </p:sp>
        <p:sp>
          <p:nvSpPr>
            <p:cNvPr id="5" name="TextBox 5"/>
            <p:cNvSpPr txBox="1"/>
            <p:nvPr/>
          </p:nvSpPr>
          <p:spPr>
            <a:xfrm>
              <a:off x="0" y="-47625"/>
              <a:ext cx="4816593" cy="2756958"/>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5760177" y="8706594"/>
            <a:ext cx="3689923" cy="3747431"/>
            <a:chOff x="0" y="0"/>
            <a:chExt cx="4919898" cy="4996575"/>
          </a:xfrm>
        </p:grpSpPr>
        <p:grpSp>
          <p:nvGrpSpPr>
            <p:cNvPr id="7" name="Group 7"/>
            <p:cNvGrpSpPr/>
            <p:nvPr/>
          </p:nvGrpSpPr>
          <p:grpSpPr>
            <a:xfrm rot="-4973104">
              <a:off x="238987" y="238987"/>
              <a:ext cx="4114800" cy="4114800"/>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F7F7"/>
              </a:solidFill>
            </p:spPr>
          </p:sp>
          <p:sp>
            <p:nvSpPr>
              <p:cNvPr id="9" name="TextBox 9"/>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10" name="Group 10"/>
            <p:cNvGrpSpPr/>
            <p:nvPr/>
          </p:nvGrpSpPr>
          <p:grpSpPr>
            <a:xfrm rot="-4973104">
              <a:off x="377225" y="437726"/>
              <a:ext cx="4114800" cy="4114800"/>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A5568"/>
              </a:solidFill>
            </p:spPr>
          </p:sp>
          <p:sp>
            <p:nvSpPr>
              <p:cNvPr id="12" name="TextBox 12"/>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3"/>
            <p:cNvGrpSpPr/>
            <p:nvPr/>
          </p:nvGrpSpPr>
          <p:grpSpPr>
            <a:xfrm rot="-4973104">
              <a:off x="566111" y="642788"/>
              <a:ext cx="4114800" cy="4114800"/>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4A373"/>
              </a:solidFill>
            </p:spPr>
          </p:sp>
          <p:sp>
            <p:nvSpPr>
              <p:cNvPr id="15" name="TextBox 15"/>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grpSp>
        <p:nvGrpSpPr>
          <p:cNvPr id="16" name="Group 16"/>
          <p:cNvGrpSpPr/>
          <p:nvPr/>
        </p:nvGrpSpPr>
        <p:grpSpPr>
          <a:xfrm>
            <a:off x="-1678115" y="8463822"/>
            <a:ext cx="3356231" cy="3367065"/>
            <a:chOff x="0" y="0"/>
            <a:chExt cx="4474974" cy="4489420"/>
          </a:xfrm>
        </p:grpSpPr>
        <p:grpSp>
          <p:nvGrpSpPr>
            <p:cNvPr id="17" name="Group 17"/>
            <p:cNvGrpSpPr/>
            <p:nvPr/>
          </p:nvGrpSpPr>
          <p:grpSpPr>
            <a:xfrm>
              <a:off x="360174" y="0"/>
              <a:ext cx="4114800" cy="4114800"/>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F7F7"/>
              </a:solidFill>
            </p:spPr>
          </p:sp>
          <p:sp>
            <p:nvSpPr>
              <p:cNvPr id="19" name="TextBox 19"/>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180087" y="161790"/>
              <a:ext cx="4114800" cy="4114800"/>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A5568"/>
              </a:solidFill>
            </p:spPr>
          </p:sp>
          <p:sp>
            <p:nvSpPr>
              <p:cNvPr id="22" name="TextBox 22"/>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p:cNvGrpSpPr/>
            <p:nvPr/>
          </p:nvGrpSpPr>
          <p:grpSpPr>
            <a:xfrm>
              <a:off x="0" y="374620"/>
              <a:ext cx="4114800" cy="4114800"/>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4A373"/>
              </a:solidFill>
            </p:spPr>
          </p:sp>
          <p:sp>
            <p:nvSpPr>
              <p:cNvPr id="25" name="TextBox 25"/>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grpSp>
        <p:nvGrpSpPr>
          <p:cNvPr id="26" name="Group 26"/>
          <p:cNvGrpSpPr/>
          <p:nvPr/>
        </p:nvGrpSpPr>
        <p:grpSpPr>
          <a:xfrm>
            <a:off x="339255" y="426773"/>
            <a:ext cx="2677720" cy="907012"/>
            <a:chOff x="0" y="0"/>
            <a:chExt cx="3570294" cy="1209349"/>
          </a:xfrm>
        </p:grpSpPr>
        <p:sp>
          <p:nvSpPr>
            <p:cNvPr id="27" name="Freeform 27"/>
            <p:cNvSpPr/>
            <p:nvPr/>
          </p:nvSpPr>
          <p:spPr>
            <a:xfrm>
              <a:off x="0" y="36650"/>
              <a:ext cx="412932" cy="751026"/>
            </a:xfrm>
            <a:custGeom>
              <a:avLst/>
              <a:gdLst/>
              <a:ahLst/>
              <a:cxnLst/>
              <a:rect l="l" t="t" r="r" b="b"/>
              <a:pathLst>
                <a:path w="412932" h="751026">
                  <a:moveTo>
                    <a:pt x="0" y="0"/>
                  </a:moveTo>
                  <a:lnTo>
                    <a:pt x="412932" y="0"/>
                  </a:lnTo>
                  <a:lnTo>
                    <a:pt x="412932" y="751026"/>
                  </a:lnTo>
                  <a:lnTo>
                    <a:pt x="0" y="7510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8" name="Freeform 28"/>
            <p:cNvSpPr/>
            <p:nvPr/>
          </p:nvSpPr>
          <p:spPr>
            <a:xfrm>
              <a:off x="600041" y="83114"/>
              <a:ext cx="271302" cy="657768"/>
            </a:xfrm>
            <a:custGeom>
              <a:avLst/>
              <a:gdLst/>
              <a:ahLst/>
              <a:cxnLst/>
              <a:rect l="l" t="t" r="r" b="b"/>
              <a:pathLst>
                <a:path w="271302" h="657768">
                  <a:moveTo>
                    <a:pt x="0" y="0"/>
                  </a:moveTo>
                  <a:lnTo>
                    <a:pt x="271302" y="0"/>
                  </a:lnTo>
                  <a:lnTo>
                    <a:pt x="271302" y="657768"/>
                  </a:lnTo>
                  <a:lnTo>
                    <a:pt x="0" y="6577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9" name="Freeform 29"/>
            <p:cNvSpPr/>
            <p:nvPr/>
          </p:nvSpPr>
          <p:spPr>
            <a:xfrm>
              <a:off x="629758" y="981206"/>
              <a:ext cx="256106" cy="226538"/>
            </a:xfrm>
            <a:custGeom>
              <a:avLst/>
              <a:gdLst/>
              <a:ahLst/>
              <a:cxnLst/>
              <a:rect l="l" t="t" r="r" b="b"/>
              <a:pathLst>
                <a:path w="256106" h="226538">
                  <a:moveTo>
                    <a:pt x="0" y="0"/>
                  </a:moveTo>
                  <a:lnTo>
                    <a:pt x="256106" y="0"/>
                  </a:lnTo>
                  <a:lnTo>
                    <a:pt x="256106" y="226538"/>
                  </a:lnTo>
                  <a:lnTo>
                    <a:pt x="0" y="22653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30" name="Freeform 30"/>
            <p:cNvSpPr/>
            <p:nvPr/>
          </p:nvSpPr>
          <p:spPr>
            <a:xfrm>
              <a:off x="1127335" y="980397"/>
              <a:ext cx="139566" cy="228278"/>
            </a:xfrm>
            <a:custGeom>
              <a:avLst/>
              <a:gdLst/>
              <a:ahLst/>
              <a:cxnLst/>
              <a:rect l="l" t="t" r="r" b="b"/>
              <a:pathLst>
                <a:path w="139566" h="228278">
                  <a:moveTo>
                    <a:pt x="0" y="0"/>
                  </a:moveTo>
                  <a:lnTo>
                    <a:pt x="139566" y="0"/>
                  </a:lnTo>
                  <a:lnTo>
                    <a:pt x="139566" y="228278"/>
                  </a:lnTo>
                  <a:lnTo>
                    <a:pt x="0" y="22827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1" name="Freeform 31"/>
            <p:cNvSpPr/>
            <p:nvPr/>
          </p:nvSpPr>
          <p:spPr>
            <a:xfrm>
              <a:off x="1059801" y="37702"/>
              <a:ext cx="411185" cy="750082"/>
            </a:xfrm>
            <a:custGeom>
              <a:avLst/>
              <a:gdLst/>
              <a:ahLst/>
              <a:cxnLst/>
              <a:rect l="l" t="t" r="r" b="b"/>
              <a:pathLst>
                <a:path w="411185" h="750082">
                  <a:moveTo>
                    <a:pt x="0" y="0"/>
                  </a:moveTo>
                  <a:lnTo>
                    <a:pt x="411185" y="0"/>
                  </a:lnTo>
                  <a:lnTo>
                    <a:pt x="411185" y="750082"/>
                  </a:lnTo>
                  <a:lnTo>
                    <a:pt x="0" y="75008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2" name="Freeform 32"/>
            <p:cNvSpPr/>
            <p:nvPr/>
          </p:nvSpPr>
          <p:spPr>
            <a:xfrm>
              <a:off x="1505276" y="981145"/>
              <a:ext cx="200598" cy="228204"/>
            </a:xfrm>
            <a:custGeom>
              <a:avLst/>
              <a:gdLst/>
              <a:ahLst/>
              <a:cxnLst/>
              <a:rect l="l" t="t" r="r" b="b"/>
              <a:pathLst>
                <a:path w="200598" h="228204">
                  <a:moveTo>
                    <a:pt x="0" y="0"/>
                  </a:moveTo>
                  <a:lnTo>
                    <a:pt x="200598" y="0"/>
                  </a:lnTo>
                  <a:lnTo>
                    <a:pt x="200598" y="228204"/>
                  </a:lnTo>
                  <a:lnTo>
                    <a:pt x="0" y="22820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33" name="Freeform 33"/>
            <p:cNvSpPr/>
            <p:nvPr/>
          </p:nvSpPr>
          <p:spPr>
            <a:xfrm>
              <a:off x="1659626" y="82986"/>
              <a:ext cx="322986" cy="657998"/>
            </a:xfrm>
            <a:custGeom>
              <a:avLst/>
              <a:gdLst/>
              <a:ahLst/>
              <a:cxnLst/>
              <a:rect l="l" t="t" r="r" b="b"/>
              <a:pathLst>
                <a:path w="322986" h="657998">
                  <a:moveTo>
                    <a:pt x="0" y="0"/>
                  </a:moveTo>
                  <a:lnTo>
                    <a:pt x="322986" y="0"/>
                  </a:lnTo>
                  <a:lnTo>
                    <a:pt x="322986" y="657997"/>
                  </a:lnTo>
                  <a:lnTo>
                    <a:pt x="0" y="65799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34" name="Freeform 34"/>
            <p:cNvSpPr/>
            <p:nvPr/>
          </p:nvSpPr>
          <p:spPr>
            <a:xfrm>
              <a:off x="1928662" y="981914"/>
              <a:ext cx="202676" cy="225729"/>
            </a:xfrm>
            <a:custGeom>
              <a:avLst/>
              <a:gdLst/>
              <a:ahLst/>
              <a:cxnLst/>
              <a:rect l="l" t="t" r="r" b="b"/>
              <a:pathLst>
                <a:path w="202676" h="225729">
                  <a:moveTo>
                    <a:pt x="0" y="0"/>
                  </a:moveTo>
                  <a:lnTo>
                    <a:pt x="202676" y="0"/>
                  </a:lnTo>
                  <a:lnTo>
                    <a:pt x="202676" y="225729"/>
                  </a:lnTo>
                  <a:lnTo>
                    <a:pt x="0" y="22572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35" name="Freeform 35"/>
            <p:cNvSpPr/>
            <p:nvPr/>
          </p:nvSpPr>
          <p:spPr>
            <a:xfrm>
              <a:off x="2347678" y="982953"/>
              <a:ext cx="222970" cy="223948"/>
            </a:xfrm>
            <a:custGeom>
              <a:avLst/>
              <a:gdLst/>
              <a:ahLst/>
              <a:cxnLst/>
              <a:rect l="l" t="t" r="r" b="b"/>
              <a:pathLst>
                <a:path w="222970" h="223948">
                  <a:moveTo>
                    <a:pt x="0" y="0"/>
                  </a:moveTo>
                  <a:lnTo>
                    <a:pt x="222970" y="0"/>
                  </a:lnTo>
                  <a:lnTo>
                    <a:pt x="222970" y="223948"/>
                  </a:lnTo>
                  <a:lnTo>
                    <a:pt x="0" y="22394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36" name="Freeform 36"/>
            <p:cNvSpPr/>
            <p:nvPr/>
          </p:nvSpPr>
          <p:spPr>
            <a:xfrm>
              <a:off x="2038161" y="37884"/>
              <a:ext cx="912856" cy="773546"/>
            </a:xfrm>
            <a:custGeom>
              <a:avLst/>
              <a:gdLst/>
              <a:ahLst/>
              <a:cxnLst/>
              <a:rect l="l" t="t" r="r" b="b"/>
              <a:pathLst>
                <a:path w="912856" h="773546">
                  <a:moveTo>
                    <a:pt x="0" y="0"/>
                  </a:moveTo>
                  <a:lnTo>
                    <a:pt x="912856" y="0"/>
                  </a:lnTo>
                  <a:lnTo>
                    <a:pt x="912856" y="773547"/>
                  </a:lnTo>
                  <a:lnTo>
                    <a:pt x="0" y="773547"/>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37" name="Freeform 37"/>
            <p:cNvSpPr/>
            <p:nvPr/>
          </p:nvSpPr>
          <p:spPr>
            <a:xfrm>
              <a:off x="2969855" y="0"/>
              <a:ext cx="600439" cy="891179"/>
            </a:xfrm>
            <a:custGeom>
              <a:avLst/>
              <a:gdLst/>
              <a:ahLst/>
              <a:cxnLst/>
              <a:rect l="l" t="t" r="r" b="b"/>
              <a:pathLst>
                <a:path w="600439" h="891179">
                  <a:moveTo>
                    <a:pt x="0" y="0"/>
                  </a:moveTo>
                  <a:lnTo>
                    <a:pt x="600439" y="0"/>
                  </a:lnTo>
                  <a:lnTo>
                    <a:pt x="600439" y="891179"/>
                  </a:lnTo>
                  <a:lnTo>
                    <a:pt x="0" y="891179"/>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grpSp>
      <p:sp>
        <p:nvSpPr>
          <p:cNvPr id="38" name="Freeform 38"/>
          <p:cNvSpPr/>
          <p:nvPr/>
        </p:nvSpPr>
        <p:spPr>
          <a:xfrm>
            <a:off x="15433884" y="426773"/>
            <a:ext cx="2617369" cy="601927"/>
          </a:xfrm>
          <a:custGeom>
            <a:avLst/>
            <a:gdLst/>
            <a:ahLst/>
            <a:cxnLst/>
            <a:rect l="l" t="t" r="r" b="b"/>
            <a:pathLst>
              <a:path w="2617369" h="601927">
                <a:moveTo>
                  <a:pt x="0" y="0"/>
                </a:moveTo>
                <a:lnTo>
                  <a:pt x="2617369" y="0"/>
                </a:lnTo>
                <a:lnTo>
                  <a:pt x="2617369" y="601927"/>
                </a:lnTo>
                <a:lnTo>
                  <a:pt x="0" y="601927"/>
                </a:lnTo>
                <a:lnTo>
                  <a:pt x="0" y="0"/>
                </a:lnTo>
                <a:close/>
              </a:path>
            </a:pathLst>
          </a:custGeom>
          <a:blipFill>
            <a:blip r:embed="rId25"/>
            <a:stretch>
              <a:fillRect/>
            </a:stretch>
          </a:blipFill>
        </p:spPr>
      </p:sp>
      <p:sp>
        <p:nvSpPr>
          <p:cNvPr id="39" name="TextBox 39"/>
          <p:cNvSpPr txBox="1"/>
          <p:nvPr/>
        </p:nvSpPr>
        <p:spPr>
          <a:xfrm>
            <a:off x="2329924" y="3499221"/>
            <a:ext cx="13521214" cy="1708151"/>
          </a:xfrm>
          <a:prstGeom prst="rect">
            <a:avLst/>
          </a:prstGeom>
        </p:spPr>
        <p:txBody>
          <a:bodyPr lIns="0" tIns="0" rIns="0" bIns="0" rtlCol="0" anchor="t">
            <a:spAutoFit/>
          </a:bodyPr>
          <a:lstStyle/>
          <a:p>
            <a:pPr algn="ctr">
              <a:lnSpc>
                <a:spcPts val="13999"/>
              </a:lnSpc>
            </a:pPr>
            <a:r>
              <a:rPr lang="en-US" sz="9999" dirty="0">
                <a:solidFill>
                  <a:srgbClr val="6E1E2D"/>
                </a:solidFill>
                <a:latin typeface="Anton"/>
                <a:ea typeface="Anton"/>
                <a:cs typeface="Anton"/>
                <a:sym typeface="Anton"/>
              </a:rPr>
              <a:t>SOSYAL MEDYA ÇALIŞMALARI</a:t>
            </a:r>
          </a:p>
        </p:txBody>
      </p:sp>
      <p:sp>
        <p:nvSpPr>
          <p:cNvPr id="40" name="TextBox 40"/>
          <p:cNvSpPr txBox="1"/>
          <p:nvPr/>
        </p:nvSpPr>
        <p:spPr>
          <a:xfrm>
            <a:off x="2436862" y="3460343"/>
            <a:ext cx="13498438" cy="3478260"/>
          </a:xfrm>
          <a:prstGeom prst="rect">
            <a:avLst/>
          </a:prstGeom>
        </p:spPr>
        <p:txBody>
          <a:bodyPr wrap="square" lIns="0" tIns="0" rIns="0" bIns="0" rtlCol="0" anchor="t">
            <a:spAutoFit/>
          </a:bodyPr>
          <a:lstStyle/>
          <a:p>
            <a:pPr algn="ctr">
              <a:lnSpc>
                <a:spcPts val="13999"/>
              </a:lnSpc>
            </a:pPr>
            <a:r>
              <a:rPr lang="en-US" sz="9999" dirty="0">
                <a:solidFill>
                  <a:srgbClr val="D4A373"/>
                </a:solidFill>
                <a:latin typeface="Anton"/>
                <a:ea typeface="Anton"/>
                <a:cs typeface="Anton"/>
                <a:sym typeface="Anton"/>
              </a:rPr>
              <a:t>SOSYAL MEDYA ÇALIŞMALARI</a:t>
            </a:r>
          </a:p>
        </p:txBody>
      </p:sp>
      <p:sp>
        <p:nvSpPr>
          <p:cNvPr id="41" name="AutoShape 41"/>
          <p:cNvSpPr/>
          <p:nvPr/>
        </p:nvSpPr>
        <p:spPr>
          <a:xfrm>
            <a:off x="3722477" y="7471810"/>
            <a:ext cx="10843046" cy="82567"/>
          </a:xfrm>
          <a:prstGeom prst="rect">
            <a:avLst/>
          </a:prstGeom>
          <a:solidFill>
            <a:srgbClr val="D4A373"/>
          </a:solidFill>
        </p:spPr>
      </p:sp>
      <p:sp>
        <p:nvSpPr>
          <p:cNvPr id="42" name="AutoShape 42"/>
          <p:cNvSpPr/>
          <p:nvPr/>
        </p:nvSpPr>
        <p:spPr>
          <a:xfrm>
            <a:off x="3722477" y="2732623"/>
            <a:ext cx="10843046" cy="82567"/>
          </a:xfrm>
          <a:prstGeom prst="rect">
            <a:avLst/>
          </a:prstGeom>
          <a:solidFill>
            <a:srgbClr val="D4A373"/>
          </a:solidFill>
        </p:spPr>
      </p:sp>
      <p:sp>
        <p:nvSpPr>
          <p:cNvPr id="43" name="TextBox 43"/>
          <p:cNvSpPr txBox="1"/>
          <p:nvPr/>
        </p:nvSpPr>
        <p:spPr>
          <a:xfrm>
            <a:off x="69674" y="9665014"/>
            <a:ext cx="1133299" cy="196991"/>
          </a:xfrm>
          <a:prstGeom prst="rect">
            <a:avLst/>
          </a:prstGeom>
        </p:spPr>
        <p:txBody>
          <a:bodyPr lIns="0" tIns="0" rIns="0" bIns="0" rtlCol="0" anchor="t">
            <a:spAutoFit/>
          </a:bodyPr>
          <a:lstStyle/>
          <a:p>
            <a:pPr algn="ctr">
              <a:lnSpc>
                <a:spcPts val="1533"/>
              </a:lnSpc>
            </a:pPr>
            <a:r>
              <a:rPr lang="en-US" sz="1095" b="1">
                <a:solidFill>
                  <a:srgbClr val="680021"/>
                </a:solidFill>
                <a:latin typeface="DejaVu Serif Bold"/>
                <a:ea typeface="DejaVu Serif Bold"/>
                <a:cs typeface="DejaVu Serif Bold"/>
                <a:sym typeface="DejaVu Serif Bold"/>
              </a:rPr>
              <a:t>29-30.12.2025</a:t>
            </a:r>
          </a:p>
        </p:txBody>
      </p:sp>
      <p:grpSp>
        <p:nvGrpSpPr>
          <p:cNvPr id="44" name="Group 44"/>
          <p:cNvGrpSpPr/>
          <p:nvPr/>
        </p:nvGrpSpPr>
        <p:grpSpPr>
          <a:xfrm>
            <a:off x="9169627" y="9981913"/>
            <a:ext cx="51254" cy="311889"/>
            <a:chOff x="0" y="0"/>
            <a:chExt cx="13499" cy="82144"/>
          </a:xfrm>
        </p:grpSpPr>
        <p:sp>
          <p:nvSpPr>
            <p:cNvPr id="45" name="Freeform 45"/>
            <p:cNvSpPr/>
            <p:nvPr/>
          </p:nvSpPr>
          <p:spPr>
            <a:xfrm>
              <a:off x="0" y="0"/>
              <a:ext cx="13499" cy="82144"/>
            </a:xfrm>
            <a:custGeom>
              <a:avLst/>
              <a:gdLst/>
              <a:ahLst/>
              <a:cxnLst/>
              <a:rect l="l" t="t" r="r" b="b"/>
              <a:pathLst>
                <a:path w="13499" h="82144">
                  <a:moveTo>
                    <a:pt x="0" y="0"/>
                  </a:moveTo>
                  <a:lnTo>
                    <a:pt x="13499" y="0"/>
                  </a:lnTo>
                  <a:lnTo>
                    <a:pt x="13499" y="82144"/>
                  </a:lnTo>
                  <a:lnTo>
                    <a:pt x="0" y="82144"/>
                  </a:lnTo>
                  <a:close/>
                </a:path>
              </a:pathLst>
            </a:custGeom>
            <a:solidFill>
              <a:srgbClr val="D4A373"/>
            </a:solidFill>
          </p:spPr>
        </p:sp>
        <p:sp>
          <p:nvSpPr>
            <p:cNvPr id="46" name="TextBox 46"/>
            <p:cNvSpPr txBox="1"/>
            <p:nvPr/>
          </p:nvSpPr>
          <p:spPr>
            <a:xfrm>
              <a:off x="0" y="-47625"/>
              <a:ext cx="13499" cy="129769"/>
            </a:xfrm>
            <a:prstGeom prst="rect">
              <a:avLst/>
            </a:prstGeom>
          </p:spPr>
          <p:txBody>
            <a:bodyPr lIns="50800" tIns="50800" rIns="50800" bIns="50800" rtlCol="0" anchor="ctr"/>
            <a:lstStyle/>
            <a:p>
              <a:pPr algn="ctr">
                <a:lnSpc>
                  <a:spcPts val="2659"/>
                </a:lnSpc>
              </a:pPr>
              <a:endParaRPr/>
            </a:p>
          </p:txBody>
        </p:sp>
      </p:grpSp>
      <p:sp>
        <p:nvSpPr>
          <p:cNvPr id="47" name="TextBox 47"/>
          <p:cNvSpPr txBox="1"/>
          <p:nvPr/>
        </p:nvSpPr>
        <p:spPr>
          <a:xfrm>
            <a:off x="17217450" y="9655489"/>
            <a:ext cx="473414" cy="340146"/>
          </a:xfrm>
          <a:prstGeom prst="rect">
            <a:avLst/>
          </a:prstGeom>
        </p:spPr>
        <p:txBody>
          <a:bodyPr lIns="0" tIns="0" rIns="0" bIns="0" rtlCol="0" anchor="t">
            <a:spAutoFit/>
          </a:bodyPr>
          <a:lstStyle/>
          <a:p>
            <a:pPr algn="ctr">
              <a:lnSpc>
                <a:spcPts val="2776"/>
              </a:lnSpc>
            </a:pPr>
            <a:r>
              <a:rPr lang="en-US" sz="1983">
                <a:solidFill>
                  <a:srgbClr val="6E1E2D"/>
                </a:solidFill>
                <a:latin typeface="Anton"/>
                <a:ea typeface="Anton"/>
                <a:cs typeface="Anton"/>
                <a:sym typeface="Anton"/>
              </a:rPr>
              <a:t>20</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6E1E2D"/>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546" b="-44231"/>
            </a:stretch>
          </a:blipFill>
        </p:spPr>
      </p:sp>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680021">
                <a:alpha val="66667"/>
              </a:srgbClr>
            </a:solidFill>
          </p:spPr>
        </p:sp>
        <p:sp>
          <p:nvSpPr>
            <p:cNvPr id="5" name="TextBox 5"/>
            <p:cNvSpPr txBox="1"/>
            <p:nvPr/>
          </p:nvSpPr>
          <p:spPr>
            <a:xfrm>
              <a:off x="0" y="-47625"/>
              <a:ext cx="4816593" cy="2756958"/>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678115" y="426773"/>
            <a:ext cx="21128215" cy="12027252"/>
            <a:chOff x="0" y="0"/>
            <a:chExt cx="28170954" cy="16036336"/>
          </a:xfrm>
        </p:grpSpPr>
        <p:grpSp>
          <p:nvGrpSpPr>
            <p:cNvPr id="7" name="Group 7"/>
            <p:cNvGrpSpPr/>
            <p:nvPr/>
          </p:nvGrpSpPr>
          <p:grpSpPr>
            <a:xfrm rot="-4973104">
              <a:off x="23490043" y="11278748"/>
              <a:ext cx="4114800" cy="4114800"/>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F7F7"/>
              </a:solidFill>
            </p:spPr>
          </p:sp>
          <p:sp>
            <p:nvSpPr>
              <p:cNvPr id="9" name="TextBox 9"/>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10" name="Group 10"/>
            <p:cNvGrpSpPr/>
            <p:nvPr/>
          </p:nvGrpSpPr>
          <p:grpSpPr>
            <a:xfrm rot="-4973104">
              <a:off x="23628281" y="11477488"/>
              <a:ext cx="4114800" cy="4114800"/>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A5568"/>
              </a:solidFill>
            </p:spPr>
          </p:sp>
          <p:sp>
            <p:nvSpPr>
              <p:cNvPr id="12" name="TextBox 12"/>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3"/>
            <p:cNvGrpSpPr/>
            <p:nvPr/>
          </p:nvGrpSpPr>
          <p:grpSpPr>
            <a:xfrm rot="-4973104">
              <a:off x="23817167" y="11682549"/>
              <a:ext cx="4114800" cy="4114800"/>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4A373"/>
              </a:solidFill>
            </p:spPr>
          </p:sp>
          <p:sp>
            <p:nvSpPr>
              <p:cNvPr id="15" name="TextBox 15"/>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16" name="Group 16"/>
            <p:cNvGrpSpPr/>
            <p:nvPr/>
          </p:nvGrpSpPr>
          <p:grpSpPr>
            <a:xfrm>
              <a:off x="360174" y="10716066"/>
              <a:ext cx="4114800" cy="4114800"/>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F7F7"/>
              </a:solidFill>
            </p:spPr>
          </p:sp>
          <p:sp>
            <p:nvSpPr>
              <p:cNvPr id="18" name="TextBox 18"/>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19" name="Group 19"/>
            <p:cNvGrpSpPr/>
            <p:nvPr/>
          </p:nvGrpSpPr>
          <p:grpSpPr>
            <a:xfrm>
              <a:off x="180087" y="10877856"/>
              <a:ext cx="4114800" cy="4114800"/>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A5568"/>
              </a:solidFill>
            </p:spPr>
          </p:sp>
          <p:sp>
            <p:nvSpPr>
              <p:cNvPr id="21" name="TextBox 21"/>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22" name="Group 22"/>
            <p:cNvGrpSpPr/>
            <p:nvPr/>
          </p:nvGrpSpPr>
          <p:grpSpPr>
            <a:xfrm>
              <a:off x="0" y="11090686"/>
              <a:ext cx="4114800" cy="4114800"/>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4A373"/>
              </a:solidFill>
            </p:spPr>
          </p:sp>
          <p:sp>
            <p:nvSpPr>
              <p:cNvPr id="24" name="TextBox 24"/>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sp>
          <p:nvSpPr>
            <p:cNvPr id="25" name="Freeform 25"/>
            <p:cNvSpPr/>
            <p:nvPr/>
          </p:nvSpPr>
          <p:spPr>
            <a:xfrm>
              <a:off x="2689828" y="36650"/>
              <a:ext cx="412932" cy="751026"/>
            </a:xfrm>
            <a:custGeom>
              <a:avLst/>
              <a:gdLst/>
              <a:ahLst/>
              <a:cxnLst/>
              <a:rect l="l" t="t" r="r" b="b"/>
              <a:pathLst>
                <a:path w="412932" h="751026">
                  <a:moveTo>
                    <a:pt x="0" y="0"/>
                  </a:moveTo>
                  <a:lnTo>
                    <a:pt x="412932" y="0"/>
                  </a:lnTo>
                  <a:lnTo>
                    <a:pt x="412932" y="751026"/>
                  </a:lnTo>
                  <a:lnTo>
                    <a:pt x="0" y="7510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6" name="Freeform 26"/>
            <p:cNvSpPr/>
            <p:nvPr/>
          </p:nvSpPr>
          <p:spPr>
            <a:xfrm>
              <a:off x="3289869" y="83114"/>
              <a:ext cx="271302" cy="657768"/>
            </a:xfrm>
            <a:custGeom>
              <a:avLst/>
              <a:gdLst/>
              <a:ahLst/>
              <a:cxnLst/>
              <a:rect l="l" t="t" r="r" b="b"/>
              <a:pathLst>
                <a:path w="271302" h="657768">
                  <a:moveTo>
                    <a:pt x="0" y="0"/>
                  </a:moveTo>
                  <a:lnTo>
                    <a:pt x="271302" y="0"/>
                  </a:lnTo>
                  <a:lnTo>
                    <a:pt x="271302" y="657768"/>
                  </a:lnTo>
                  <a:lnTo>
                    <a:pt x="0" y="6577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7" name="Freeform 27"/>
            <p:cNvSpPr/>
            <p:nvPr/>
          </p:nvSpPr>
          <p:spPr>
            <a:xfrm>
              <a:off x="3319585" y="981206"/>
              <a:ext cx="256106" cy="226538"/>
            </a:xfrm>
            <a:custGeom>
              <a:avLst/>
              <a:gdLst/>
              <a:ahLst/>
              <a:cxnLst/>
              <a:rect l="l" t="t" r="r" b="b"/>
              <a:pathLst>
                <a:path w="256106" h="226538">
                  <a:moveTo>
                    <a:pt x="0" y="0"/>
                  </a:moveTo>
                  <a:lnTo>
                    <a:pt x="256107" y="0"/>
                  </a:lnTo>
                  <a:lnTo>
                    <a:pt x="256107" y="226538"/>
                  </a:lnTo>
                  <a:lnTo>
                    <a:pt x="0" y="22653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8" name="Freeform 28"/>
            <p:cNvSpPr/>
            <p:nvPr/>
          </p:nvSpPr>
          <p:spPr>
            <a:xfrm>
              <a:off x="3817162" y="980397"/>
              <a:ext cx="139566" cy="228278"/>
            </a:xfrm>
            <a:custGeom>
              <a:avLst/>
              <a:gdLst/>
              <a:ahLst/>
              <a:cxnLst/>
              <a:rect l="l" t="t" r="r" b="b"/>
              <a:pathLst>
                <a:path w="139566" h="228278">
                  <a:moveTo>
                    <a:pt x="0" y="0"/>
                  </a:moveTo>
                  <a:lnTo>
                    <a:pt x="139567" y="0"/>
                  </a:lnTo>
                  <a:lnTo>
                    <a:pt x="139567" y="228278"/>
                  </a:lnTo>
                  <a:lnTo>
                    <a:pt x="0" y="22827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9" name="Freeform 29"/>
            <p:cNvSpPr/>
            <p:nvPr/>
          </p:nvSpPr>
          <p:spPr>
            <a:xfrm>
              <a:off x="3749629" y="37702"/>
              <a:ext cx="411185" cy="750082"/>
            </a:xfrm>
            <a:custGeom>
              <a:avLst/>
              <a:gdLst/>
              <a:ahLst/>
              <a:cxnLst/>
              <a:rect l="l" t="t" r="r" b="b"/>
              <a:pathLst>
                <a:path w="411185" h="750082">
                  <a:moveTo>
                    <a:pt x="0" y="0"/>
                  </a:moveTo>
                  <a:lnTo>
                    <a:pt x="411185" y="0"/>
                  </a:lnTo>
                  <a:lnTo>
                    <a:pt x="411185" y="750082"/>
                  </a:lnTo>
                  <a:lnTo>
                    <a:pt x="0" y="75008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0" name="Freeform 30"/>
            <p:cNvSpPr/>
            <p:nvPr/>
          </p:nvSpPr>
          <p:spPr>
            <a:xfrm>
              <a:off x="4195103" y="981145"/>
              <a:ext cx="200598" cy="228204"/>
            </a:xfrm>
            <a:custGeom>
              <a:avLst/>
              <a:gdLst/>
              <a:ahLst/>
              <a:cxnLst/>
              <a:rect l="l" t="t" r="r" b="b"/>
              <a:pathLst>
                <a:path w="200598" h="228204">
                  <a:moveTo>
                    <a:pt x="0" y="0"/>
                  </a:moveTo>
                  <a:lnTo>
                    <a:pt x="200599" y="0"/>
                  </a:lnTo>
                  <a:lnTo>
                    <a:pt x="200599" y="228204"/>
                  </a:lnTo>
                  <a:lnTo>
                    <a:pt x="0" y="22820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31" name="Freeform 31"/>
            <p:cNvSpPr/>
            <p:nvPr/>
          </p:nvSpPr>
          <p:spPr>
            <a:xfrm>
              <a:off x="4349454" y="82986"/>
              <a:ext cx="322986" cy="657998"/>
            </a:xfrm>
            <a:custGeom>
              <a:avLst/>
              <a:gdLst/>
              <a:ahLst/>
              <a:cxnLst/>
              <a:rect l="l" t="t" r="r" b="b"/>
              <a:pathLst>
                <a:path w="322986" h="657998">
                  <a:moveTo>
                    <a:pt x="0" y="0"/>
                  </a:moveTo>
                  <a:lnTo>
                    <a:pt x="322986" y="0"/>
                  </a:lnTo>
                  <a:lnTo>
                    <a:pt x="322986" y="657997"/>
                  </a:lnTo>
                  <a:lnTo>
                    <a:pt x="0" y="65799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32" name="Freeform 32"/>
            <p:cNvSpPr/>
            <p:nvPr/>
          </p:nvSpPr>
          <p:spPr>
            <a:xfrm>
              <a:off x="4618490" y="981914"/>
              <a:ext cx="202676" cy="225729"/>
            </a:xfrm>
            <a:custGeom>
              <a:avLst/>
              <a:gdLst/>
              <a:ahLst/>
              <a:cxnLst/>
              <a:rect l="l" t="t" r="r" b="b"/>
              <a:pathLst>
                <a:path w="202676" h="225729">
                  <a:moveTo>
                    <a:pt x="0" y="0"/>
                  </a:moveTo>
                  <a:lnTo>
                    <a:pt x="202675" y="0"/>
                  </a:lnTo>
                  <a:lnTo>
                    <a:pt x="202675" y="225729"/>
                  </a:lnTo>
                  <a:lnTo>
                    <a:pt x="0" y="22572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33" name="Freeform 33"/>
            <p:cNvSpPr/>
            <p:nvPr/>
          </p:nvSpPr>
          <p:spPr>
            <a:xfrm>
              <a:off x="5037505" y="982953"/>
              <a:ext cx="222970" cy="223948"/>
            </a:xfrm>
            <a:custGeom>
              <a:avLst/>
              <a:gdLst/>
              <a:ahLst/>
              <a:cxnLst/>
              <a:rect l="l" t="t" r="r" b="b"/>
              <a:pathLst>
                <a:path w="222970" h="223948">
                  <a:moveTo>
                    <a:pt x="0" y="0"/>
                  </a:moveTo>
                  <a:lnTo>
                    <a:pt x="222970" y="0"/>
                  </a:lnTo>
                  <a:lnTo>
                    <a:pt x="222970" y="223948"/>
                  </a:lnTo>
                  <a:lnTo>
                    <a:pt x="0" y="22394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34" name="Freeform 34"/>
            <p:cNvSpPr/>
            <p:nvPr/>
          </p:nvSpPr>
          <p:spPr>
            <a:xfrm>
              <a:off x="4727988" y="37884"/>
              <a:ext cx="912856" cy="773546"/>
            </a:xfrm>
            <a:custGeom>
              <a:avLst/>
              <a:gdLst/>
              <a:ahLst/>
              <a:cxnLst/>
              <a:rect l="l" t="t" r="r" b="b"/>
              <a:pathLst>
                <a:path w="912856" h="773546">
                  <a:moveTo>
                    <a:pt x="0" y="0"/>
                  </a:moveTo>
                  <a:lnTo>
                    <a:pt x="912857" y="0"/>
                  </a:lnTo>
                  <a:lnTo>
                    <a:pt x="912857" y="773547"/>
                  </a:lnTo>
                  <a:lnTo>
                    <a:pt x="0" y="773547"/>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35" name="Freeform 35"/>
            <p:cNvSpPr/>
            <p:nvPr/>
          </p:nvSpPr>
          <p:spPr>
            <a:xfrm>
              <a:off x="5659682" y="0"/>
              <a:ext cx="600439" cy="891179"/>
            </a:xfrm>
            <a:custGeom>
              <a:avLst/>
              <a:gdLst/>
              <a:ahLst/>
              <a:cxnLst/>
              <a:rect l="l" t="t" r="r" b="b"/>
              <a:pathLst>
                <a:path w="600439" h="891179">
                  <a:moveTo>
                    <a:pt x="0" y="0"/>
                  </a:moveTo>
                  <a:lnTo>
                    <a:pt x="600439" y="0"/>
                  </a:lnTo>
                  <a:lnTo>
                    <a:pt x="600439" y="891179"/>
                  </a:lnTo>
                  <a:lnTo>
                    <a:pt x="0" y="891179"/>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36" name="Freeform 36"/>
            <p:cNvSpPr/>
            <p:nvPr/>
          </p:nvSpPr>
          <p:spPr>
            <a:xfrm>
              <a:off x="22815999" y="0"/>
              <a:ext cx="3489825" cy="802570"/>
            </a:xfrm>
            <a:custGeom>
              <a:avLst/>
              <a:gdLst/>
              <a:ahLst/>
              <a:cxnLst/>
              <a:rect l="l" t="t" r="r" b="b"/>
              <a:pathLst>
                <a:path w="3489825" h="802570">
                  <a:moveTo>
                    <a:pt x="0" y="0"/>
                  </a:moveTo>
                  <a:lnTo>
                    <a:pt x="3489826" y="0"/>
                  </a:lnTo>
                  <a:lnTo>
                    <a:pt x="3489826" y="802570"/>
                  </a:lnTo>
                  <a:lnTo>
                    <a:pt x="0" y="802570"/>
                  </a:lnTo>
                  <a:lnTo>
                    <a:pt x="0" y="0"/>
                  </a:lnTo>
                  <a:close/>
                </a:path>
              </a:pathLst>
            </a:custGeom>
            <a:blipFill>
              <a:blip r:embed="rId25"/>
              <a:stretch>
                <a:fillRect/>
              </a:stretch>
            </a:blipFill>
          </p:spPr>
        </p:sp>
      </p:grpSp>
      <p:sp>
        <p:nvSpPr>
          <p:cNvPr id="37" name="AutoShape 37"/>
          <p:cNvSpPr/>
          <p:nvPr/>
        </p:nvSpPr>
        <p:spPr>
          <a:xfrm>
            <a:off x="1297247" y="8656832"/>
            <a:ext cx="6796236" cy="74334"/>
          </a:xfrm>
          <a:prstGeom prst="rect">
            <a:avLst/>
          </a:prstGeom>
          <a:solidFill>
            <a:srgbClr val="F7F7F7"/>
          </a:solidFill>
        </p:spPr>
      </p:sp>
      <p:sp>
        <p:nvSpPr>
          <p:cNvPr id="38" name="AutoShape 38"/>
          <p:cNvSpPr/>
          <p:nvPr/>
        </p:nvSpPr>
        <p:spPr>
          <a:xfrm rot="5400000">
            <a:off x="4727873" y="5243269"/>
            <a:ext cx="6853506" cy="122285"/>
          </a:xfrm>
          <a:prstGeom prst="rect">
            <a:avLst/>
          </a:prstGeom>
          <a:solidFill>
            <a:srgbClr val="F7F7F7"/>
          </a:solidFill>
        </p:spPr>
      </p:sp>
      <p:sp>
        <p:nvSpPr>
          <p:cNvPr id="39" name="AutoShape 39"/>
          <p:cNvSpPr/>
          <p:nvPr/>
        </p:nvSpPr>
        <p:spPr>
          <a:xfrm rot="-5400000">
            <a:off x="-2183588" y="5250330"/>
            <a:ext cx="6853506" cy="108165"/>
          </a:xfrm>
          <a:prstGeom prst="rect">
            <a:avLst/>
          </a:prstGeom>
          <a:solidFill>
            <a:srgbClr val="F7F7F7"/>
          </a:solidFill>
        </p:spPr>
      </p:sp>
      <p:sp>
        <p:nvSpPr>
          <p:cNvPr id="40" name="AutoShape 40"/>
          <p:cNvSpPr/>
          <p:nvPr/>
        </p:nvSpPr>
        <p:spPr>
          <a:xfrm>
            <a:off x="10340779" y="8659893"/>
            <a:ext cx="6796236" cy="74334"/>
          </a:xfrm>
          <a:prstGeom prst="rect">
            <a:avLst/>
          </a:prstGeom>
          <a:solidFill>
            <a:srgbClr val="F7F7F7"/>
          </a:solidFill>
        </p:spPr>
      </p:sp>
      <p:sp>
        <p:nvSpPr>
          <p:cNvPr id="41" name="AutoShape 41"/>
          <p:cNvSpPr/>
          <p:nvPr/>
        </p:nvSpPr>
        <p:spPr>
          <a:xfrm rot="5400000">
            <a:off x="13771404" y="5246331"/>
            <a:ext cx="6853506" cy="122285"/>
          </a:xfrm>
          <a:prstGeom prst="rect">
            <a:avLst/>
          </a:prstGeom>
          <a:solidFill>
            <a:srgbClr val="F7F7F7"/>
          </a:solidFill>
        </p:spPr>
      </p:sp>
      <p:sp>
        <p:nvSpPr>
          <p:cNvPr id="42" name="AutoShape 42"/>
          <p:cNvSpPr/>
          <p:nvPr/>
        </p:nvSpPr>
        <p:spPr>
          <a:xfrm rot="-5400000">
            <a:off x="6859943" y="5253391"/>
            <a:ext cx="6853506" cy="108165"/>
          </a:xfrm>
          <a:prstGeom prst="rect">
            <a:avLst/>
          </a:prstGeom>
          <a:solidFill>
            <a:srgbClr val="F7F7F7"/>
          </a:solidFill>
        </p:spPr>
      </p:sp>
      <p:sp>
        <p:nvSpPr>
          <p:cNvPr id="43" name="AutoShape 43"/>
          <p:cNvSpPr/>
          <p:nvPr/>
        </p:nvSpPr>
        <p:spPr>
          <a:xfrm rot="-10800000">
            <a:off x="1243165" y="1817327"/>
            <a:ext cx="6918521" cy="63394"/>
          </a:xfrm>
          <a:prstGeom prst="rect">
            <a:avLst/>
          </a:prstGeom>
          <a:solidFill>
            <a:srgbClr val="F7F7F7"/>
          </a:solidFill>
        </p:spPr>
      </p:sp>
      <p:sp>
        <p:nvSpPr>
          <p:cNvPr id="44" name="Freeform 44"/>
          <p:cNvSpPr/>
          <p:nvPr/>
        </p:nvSpPr>
        <p:spPr>
          <a:xfrm>
            <a:off x="10340779" y="1849024"/>
            <a:ext cx="6796236" cy="6796236"/>
          </a:xfrm>
          <a:custGeom>
            <a:avLst/>
            <a:gdLst/>
            <a:ahLst/>
            <a:cxnLst/>
            <a:rect l="l" t="t" r="r" b="b"/>
            <a:pathLst>
              <a:path w="6796236" h="6796236">
                <a:moveTo>
                  <a:pt x="0" y="0"/>
                </a:moveTo>
                <a:lnTo>
                  <a:pt x="6796236" y="0"/>
                </a:lnTo>
                <a:lnTo>
                  <a:pt x="6796236" y="6796235"/>
                </a:lnTo>
                <a:lnTo>
                  <a:pt x="0" y="6796235"/>
                </a:lnTo>
                <a:lnTo>
                  <a:pt x="0" y="0"/>
                </a:lnTo>
                <a:close/>
              </a:path>
            </a:pathLst>
          </a:custGeom>
          <a:blipFill>
            <a:blip r:embed="rId26"/>
            <a:stretch>
              <a:fillRect/>
            </a:stretch>
          </a:blipFill>
        </p:spPr>
      </p:sp>
      <p:sp>
        <p:nvSpPr>
          <p:cNvPr id="45" name="AutoShape 45"/>
          <p:cNvSpPr/>
          <p:nvPr/>
        </p:nvSpPr>
        <p:spPr>
          <a:xfrm rot="-10800000">
            <a:off x="10286697" y="1817327"/>
            <a:ext cx="6918521" cy="63394"/>
          </a:xfrm>
          <a:prstGeom prst="rect">
            <a:avLst/>
          </a:prstGeom>
          <a:solidFill>
            <a:srgbClr val="F7F7F7"/>
          </a:solidFill>
        </p:spPr>
      </p:sp>
      <p:sp>
        <p:nvSpPr>
          <p:cNvPr id="46" name="TextBox 46"/>
          <p:cNvSpPr txBox="1"/>
          <p:nvPr/>
        </p:nvSpPr>
        <p:spPr>
          <a:xfrm>
            <a:off x="6799216" y="360098"/>
            <a:ext cx="4986338" cy="620707"/>
          </a:xfrm>
          <a:prstGeom prst="rect">
            <a:avLst/>
          </a:prstGeom>
        </p:spPr>
        <p:txBody>
          <a:bodyPr lIns="0" tIns="0" rIns="0" bIns="0" rtlCol="0" anchor="t">
            <a:spAutoFit/>
          </a:bodyPr>
          <a:lstStyle/>
          <a:p>
            <a:pPr algn="ctr">
              <a:lnSpc>
                <a:spcPts val="5162"/>
              </a:lnSpc>
            </a:pPr>
            <a:r>
              <a:rPr lang="en-US" sz="3687">
                <a:solidFill>
                  <a:srgbClr val="D4A373"/>
                </a:solidFill>
                <a:latin typeface="Anton"/>
                <a:ea typeface="Anton"/>
                <a:cs typeface="Anton"/>
                <a:sym typeface="Anton"/>
              </a:rPr>
              <a:t>SOSYAL MEDYA ÇALIŞMALARI</a:t>
            </a:r>
          </a:p>
        </p:txBody>
      </p:sp>
      <p:sp>
        <p:nvSpPr>
          <p:cNvPr id="47" name="Freeform 47"/>
          <p:cNvSpPr/>
          <p:nvPr/>
        </p:nvSpPr>
        <p:spPr>
          <a:xfrm>
            <a:off x="1297247" y="1877659"/>
            <a:ext cx="6796236" cy="6796236"/>
          </a:xfrm>
          <a:custGeom>
            <a:avLst/>
            <a:gdLst/>
            <a:ahLst/>
            <a:cxnLst/>
            <a:rect l="l" t="t" r="r" b="b"/>
            <a:pathLst>
              <a:path w="6796236" h="6796236">
                <a:moveTo>
                  <a:pt x="0" y="0"/>
                </a:moveTo>
                <a:lnTo>
                  <a:pt x="6796236" y="0"/>
                </a:lnTo>
                <a:lnTo>
                  <a:pt x="6796236" y="6796236"/>
                </a:lnTo>
                <a:lnTo>
                  <a:pt x="0" y="6796236"/>
                </a:lnTo>
                <a:lnTo>
                  <a:pt x="0" y="0"/>
                </a:lnTo>
                <a:close/>
              </a:path>
            </a:pathLst>
          </a:custGeom>
          <a:blipFill>
            <a:blip r:embed="rId27"/>
            <a:stretch>
              <a:fillRect/>
            </a:stretch>
          </a:blipFill>
        </p:spPr>
      </p:sp>
      <p:sp>
        <p:nvSpPr>
          <p:cNvPr id="48" name="TextBox 48"/>
          <p:cNvSpPr txBox="1"/>
          <p:nvPr/>
        </p:nvSpPr>
        <p:spPr>
          <a:xfrm>
            <a:off x="69674" y="9665014"/>
            <a:ext cx="1133299" cy="196991"/>
          </a:xfrm>
          <a:prstGeom prst="rect">
            <a:avLst/>
          </a:prstGeom>
        </p:spPr>
        <p:txBody>
          <a:bodyPr lIns="0" tIns="0" rIns="0" bIns="0" rtlCol="0" anchor="t">
            <a:spAutoFit/>
          </a:bodyPr>
          <a:lstStyle/>
          <a:p>
            <a:pPr algn="ctr">
              <a:lnSpc>
                <a:spcPts val="1533"/>
              </a:lnSpc>
            </a:pPr>
            <a:r>
              <a:rPr lang="en-US" sz="1095" b="1">
                <a:solidFill>
                  <a:srgbClr val="680021"/>
                </a:solidFill>
                <a:latin typeface="DejaVu Serif Bold"/>
                <a:ea typeface="DejaVu Serif Bold"/>
                <a:cs typeface="DejaVu Serif Bold"/>
                <a:sym typeface="DejaVu Serif Bold"/>
              </a:rPr>
              <a:t>29-30.12.2025</a:t>
            </a:r>
          </a:p>
        </p:txBody>
      </p:sp>
      <p:grpSp>
        <p:nvGrpSpPr>
          <p:cNvPr id="49" name="Group 49"/>
          <p:cNvGrpSpPr/>
          <p:nvPr/>
        </p:nvGrpSpPr>
        <p:grpSpPr>
          <a:xfrm>
            <a:off x="9169627" y="9981913"/>
            <a:ext cx="51254" cy="311889"/>
            <a:chOff x="0" y="0"/>
            <a:chExt cx="13499" cy="82144"/>
          </a:xfrm>
        </p:grpSpPr>
        <p:sp>
          <p:nvSpPr>
            <p:cNvPr id="50" name="Freeform 50"/>
            <p:cNvSpPr/>
            <p:nvPr/>
          </p:nvSpPr>
          <p:spPr>
            <a:xfrm>
              <a:off x="0" y="0"/>
              <a:ext cx="13499" cy="82144"/>
            </a:xfrm>
            <a:custGeom>
              <a:avLst/>
              <a:gdLst/>
              <a:ahLst/>
              <a:cxnLst/>
              <a:rect l="l" t="t" r="r" b="b"/>
              <a:pathLst>
                <a:path w="13499" h="82144">
                  <a:moveTo>
                    <a:pt x="0" y="0"/>
                  </a:moveTo>
                  <a:lnTo>
                    <a:pt x="13499" y="0"/>
                  </a:lnTo>
                  <a:lnTo>
                    <a:pt x="13499" y="82144"/>
                  </a:lnTo>
                  <a:lnTo>
                    <a:pt x="0" y="82144"/>
                  </a:lnTo>
                  <a:close/>
                </a:path>
              </a:pathLst>
            </a:custGeom>
            <a:solidFill>
              <a:srgbClr val="D4A373"/>
            </a:solidFill>
          </p:spPr>
        </p:sp>
        <p:sp>
          <p:nvSpPr>
            <p:cNvPr id="51" name="TextBox 51"/>
            <p:cNvSpPr txBox="1"/>
            <p:nvPr/>
          </p:nvSpPr>
          <p:spPr>
            <a:xfrm>
              <a:off x="0" y="-47625"/>
              <a:ext cx="13499" cy="129769"/>
            </a:xfrm>
            <a:prstGeom prst="rect">
              <a:avLst/>
            </a:prstGeom>
          </p:spPr>
          <p:txBody>
            <a:bodyPr lIns="50800" tIns="50800" rIns="50800" bIns="50800" rtlCol="0" anchor="ctr"/>
            <a:lstStyle/>
            <a:p>
              <a:pPr algn="ctr">
                <a:lnSpc>
                  <a:spcPts val="2659"/>
                </a:lnSpc>
              </a:pPr>
              <a:endParaRPr/>
            </a:p>
          </p:txBody>
        </p:sp>
      </p:grpSp>
      <p:sp>
        <p:nvSpPr>
          <p:cNvPr id="52" name="TextBox 52"/>
          <p:cNvSpPr txBox="1"/>
          <p:nvPr/>
        </p:nvSpPr>
        <p:spPr>
          <a:xfrm>
            <a:off x="17232265" y="9672882"/>
            <a:ext cx="473414" cy="340146"/>
          </a:xfrm>
          <a:prstGeom prst="rect">
            <a:avLst/>
          </a:prstGeom>
        </p:spPr>
        <p:txBody>
          <a:bodyPr lIns="0" tIns="0" rIns="0" bIns="0" rtlCol="0" anchor="t">
            <a:spAutoFit/>
          </a:bodyPr>
          <a:lstStyle/>
          <a:p>
            <a:pPr algn="ctr">
              <a:lnSpc>
                <a:spcPts val="2776"/>
              </a:lnSpc>
            </a:pPr>
            <a:r>
              <a:rPr lang="en-US" sz="1983">
                <a:solidFill>
                  <a:srgbClr val="6E1E2D"/>
                </a:solidFill>
                <a:latin typeface="Anton"/>
                <a:ea typeface="Anton"/>
                <a:cs typeface="Anton"/>
                <a:sym typeface="Anton"/>
              </a:rPr>
              <a:t>21</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6E1E2D"/>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546" b="-44231"/>
            </a:stretch>
          </a:blipFill>
        </p:spPr>
      </p:sp>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680021">
                <a:alpha val="66667"/>
              </a:srgbClr>
            </a:solidFill>
          </p:spPr>
        </p:sp>
        <p:sp>
          <p:nvSpPr>
            <p:cNvPr id="5" name="TextBox 5"/>
            <p:cNvSpPr txBox="1"/>
            <p:nvPr/>
          </p:nvSpPr>
          <p:spPr>
            <a:xfrm>
              <a:off x="0" y="-47625"/>
              <a:ext cx="4816593" cy="2756958"/>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5760177" y="8706594"/>
            <a:ext cx="3689923" cy="3747431"/>
            <a:chOff x="0" y="0"/>
            <a:chExt cx="4919898" cy="4996575"/>
          </a:xfrm>
        </p:grpSpPr>
        <p:grpSp>
          <p:nvGrpSpPr>
            <p:cNvPr id="7" name="Group 7"/>
            <p:cNvGrpSpPr/>
            <p:nvPr/>
          </p:nvGrpSpPr>
          <p:grpSpPr>
            <a:xfrm rot="-4973104">
              <a:off x="238987" y="238987"/>
              <a:ext cx="4114800" cy="4114800"/>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F7F7"/>
              </a:solidFill>
            </p:spPr>
          </p:sp>
          <p:sp>
            <p:nvSpPr>
              <p:cNvPr id="9" name="TextBox 9"/>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10" name="Group 10"/>
            <p:cNvGrpSpPr/>
            <p:nvPr/>
          </p:nvGrpSpPr>
          <p:grpSpPr>
            <a:xfrm rot="-4973104">
              <a:off x="377225" y="437726"/>
              <a:ext cx="4114800" cy="4114800"/>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A5568"/>
              </a:solidFill>
            </p:spPr>
          </p:sp>
          <p:sp>
            <p:nvSpPr>
              <p:cNvPr id="12" name="TextBox 12"/>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3"/>
            <p:cNvGrpSpPr/>
            <p:nvPr/>
          </p:nvGrpSpPr>
          <p:grpSpPr>
            <a:xfrm rot="-4973104">
              <a:off x="566111" y="642788"/>
              <a:ext cx="4114800" cy="4114800"/>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4A373"/>
              </a:solidFill>
            </p:spPr>
          </p:sp>
          <p:sp>
            <p:nvSpPr>
              <p:cNvPr id="15" name="TextBox 15"/>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grpSp>
        <p:nvGrpSpPr>
          <p:cNvPr id="16" name="Group 16"/>
          <p:cNvGrpSpPr/>
          <p:nvPr/>
        </p:nvGrpSpPr>
        <p:grpSpPr>
          <a:xfrm>
            <a:off x="-1678115" y="8463822"/>
            <a:ext cx="3356231" cy="3367065"/>
            <a:chOff x="0" y="0"/>
            <a:chExt cx="4474974" cy="4489420"/>
          </a:xfrm>
        </p:grpSpPr>
        <p:grpSp>
          <p:nvGrpSpPr>
            <p:cNvPr id="17" name="Group 17"/>
            <p:cNvGrpSpPr/>
            <p:nvPr/>
          </p:nvGrpSpPr>
          <p:grpSpPr>
            <a:xfrm>
              <a:off x="360174" y="0"/>
              <a:ext cx="4114800" cy="4114800"/>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F7F7"/>
              </a:solidFill>
            </p:spPr>
          </p:sp>
          <p:sp>
            <p:nvSpPr>
              <p:cNvPr id="19" name="TextBox 19"/>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180087" y="161790"/>
              <a:ext cx="4114800" cy="4114800"/>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A5568"/>
              </a:solidFill>
            </p:spPr>
          </p:sp>
          <p:sp>
            <p:nvSpPr>
              <p:cNvPr id="22" name="TextBox 22"/>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p:cNvGrpSpPr/>
            <p:nvPr/>
          </p:nvGrpSpPr>
          <p:grpSpPr>
            <a:xfrm>
              <a:off x="0" y="374620"/>
              <a:ext cx="4114800" cy="4114800"/>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4A373"/>
              </a:solidFill>
            </p:spPr>
          </p:sp>
          <p:sp>
            <p:nvSpPr>
              <p:cNvPr id="25" name="TextBox 25"/>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grpSp>
        <p:nvGrpSpPr>
          <p:cNvPr id="26" name="Group 26"/>
          <p:cNvGrpSpPr/>
          <p:nvPr/>
        </p:nvGrpSpPr>
        <p:grpSpPr>
          <a:xfrm>
            <a:off x="339255" y="426773"/>
            <a:ext cx="2677720" cy="907012"/>
            <a:chOff x="0" y="0"/>
            <a:chExt cx="3570294" cy="1209349"/>
          </a:xfrm>
        </p:grpSpPr>
        <p:sp>
          <p:nvSpPr>
            <p:cNvPr id="27" name="Freeform 27"/>
            <p:cNvSpPr/>
            <p:nvPr/>
          </p:nvSpPr>
          <p:spPr>
            <a:xfrm>
              <a:off x="0" y="36650"/>
              <a:ext cx="412932" cy="751026"/>
            </a:xfrm>
            <a:custGeom>
              <a:avLst/>
              <a:gdLst/>
              <a:ahLst/>
              <a:cxnLst/>
              <a:rect l="l" t="t" r="r" b="b"/>
              <a:pathLst>
                <a:path w="412932" h="751026">
                  <a:moveTo>
                    <a:pt x="0" y="0"/>
                  </a:moveTo>
                  <a:lnTo>
                    <a:pt x="412932" y="0"/>
                  </a:lnTo>
                  <a:lnTo>
                    <a:pt x="412932" y="751026"/>
                  </a:lnTo>
                  <a:lnTo>
                    <a:pt x="0" y="7510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8" name="Freeform 28"/>
            <p:cNvSpPr/>
            <p:nvPr/>
          </p:nvSpPr>
          <p:spPr>
            <a:xfrm>
              <a:off x="600041" y="83114"/>
              <a:ext cx="271302" cy="657768"/>
            </a:xfrm>
            <a:custGeom>
              <a:avLst/>
              <a:gdLst/>
              <a:ahLst/>
              <a:cxnLst/>
              <a:rect l="l" t="t" r="r" b="b"/>
              <a:pathLst>
                <a:path w="271302" h="657768">
                  <a:moveTo>
                    <a:pt x="0" y="0"/>
                  </a:moveTo>
                  <a:lnTo>
                    <a:pt x="271302" y="0"/>
                  </a:lnTo>
                  <a:lnTo>
                    <a:pt x="271302" y="657768"/>
                  </a:lnTo>
                  <a:lnTo>
                    <a:pt x="0" y="6577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9" name="Freeform 29"/>
            <p:cNvSpPr/>
            <p:nvPr/>
          </p:nvSpPr>
          <p:spPr>
            <a:xfrm>
              <a:off x="629758" y="981206"/>
              <a:ext cx="256106" cy="226538"/>
            </a:xfrm>
            <a:custGeom>
              <a:avLst/>
              <a:gdLst/>
              <a:ahLst/>
              <a:cxnLst/>
              <a:rect l="l" t="t" r="r" b="b"/>
              <a:pathLst>
                <a:path w="256106" h="226538">
                  <a:moveTo>
                    <a:pt x="0" y="0"/>
                  </a:moveTo>
                  <a:lnTo>
                    <a:pt x="256106" y="0"/>
                  </a:lnTo>
                  <a:lnTo>
                    <a:pt x="256106" y="226538"/>
                  </a:lnTo>
                  <a:lnTo>
                    <a:pt x="0" y="22653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30" name="Freeform 30"/>
            <p:cNvSpPr/>
            <p:nvPr/>
          </p:nvSpPr>
          <p:spPr>
            <a:xfrm>
              <a:off x="1127335" y="980397"/>
              <a:ext cx="139566" cy="228278"/>
            </a:xfrm>
            <a:custGeom>
              <a:avLst/>
              <a:gdLst/>
              <a:ahLst/>
              <a:cxnLst/>
              <a:rect l="l" t="t" r="r" b="b"/>
              <a:pathLst>
                <a:path w="139566" h="228278">
                  <a:moveTo>
                    <a:pt x="0" y="0"/>
                  </a:moveTo>
                  <a:lnTo>
                    <a:pt x="139566" y="0"/>
                  </a:lnTo>
                  <a:lnTo>
                    <a:pt x="139566" y="228278"/>
                  </a:lnTo>
                  <a:lnTo>
                    <a:pt x="0" y="22827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1" name="Freeform 31"/>
            <p:cNvSpPr/>
            <p:nvPr/>
          </p:nvSpPr>
          <p:spPr>
            <a:xfrm>
              <a:off x="1059801" y="37702"/>
              <a:ext cx="411185" cy="750082"/>
            </a:xfrm>
            <a:custGeom>
              <a:avLst/>
              <a:gdLst/>
              <a:ahLst/>
              <a:cxnLst/>
              <a:rect l="l" t="t" r="r" b="b"/>
              <a:pathLst>
                <a:path w="411185" h="750082">
                  <a:moveTo>
                    <a:pt x="0" y="0"/>
                  </a:moveTo>
                  <a:lnTo>
                    <a:pt x="411185" y="0"/>
                  </a:lnTo>
                  <a:lnTo>
                    <a:pt x="411185" y="750082"/>
                  </a:lnTo>
                  <a:lnTo>
                    <a:pt x="0" y="75008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2" name="Freeform 32"/>
            <p:cNvSpPr/>
            <p:nvPr/>
          </p:nvSpPr>
          <p:spPr>
            <a:xfrm>
              <a:off x="1505276" y="981145"/>
              <a:ext cx="200598" cy="228204"/>
            </a:xfrm>
            <a:custGeom>
              <a:avLst/>
              <a:gdLst/>
              <a:ahLst/>
              <a:cxnLst/>
              <a:rect l="l" t="t" r="r" b="b"/>
              <a:pathLst>
                <a:path w="200598" h="228204">
                  <a:moveTo>
                    <a:pt x="0" y="0"/>
                  </a:moveTo>
                  <a:lnTo>
                    <a:pt x="200598" y="0"/>
                  </a:lnTo>
                  <a:lnTo>
                    <a:pt x="200598" y="228204"/>
                  </a:lnTo>
                  <a:lnTo>
                    <a:pt x="0" y="22820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33" name="Freeform 33"/>
            <p:cNvSpPr/>
            <p:nvPr/>
          </p:nvSpPr>
          <p:spPr>
            <a:xfrm>
              <a:off x="1659626" y="82986"/>
              <a:ext cx="322986" cy="657998"/>
            </a:xfrm>
            <a:custGeom>
              <a:avLst/>
              <a:gdLst/>
              <a:ahLst/>
              <a:cxnLst/>
              <a:rect l="l" t="t" r="r" b="b"/>
              <a:pathLst>
                <a:path w="322986" h="657998">
                  <a:moveTo>
                    <a:pt x="0" y="0"/>
                  </a:moveTo>
                  <a:lnTo>
                    <a:pt x="322986" y="0"/>
                  </a:lnTo>
                  <a:lnTo>
                    <a:pt x="322986" y="657997"/>
                  </a:lnTo>
                  <a:lnTo>
                    <a:pt x="0" y="65799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34" name="Freeform 34"/>
            <p:cNvSpPr/>
            <p:nvPr/>
          </p:nvSpPr>
          <p:spPr>
            <a:xfrm>
              <a:off x="1928662" y="981914"/>
              <a:ext cx="202676" cy="225729"/>
            </a:xfrm>
            <a:custGeom>
              <a:avLst/>
              <a:gdLst/>
              <a:ahLst/>
              <a:cxnLst/>
              <a:rect l="l" t="t" r="r" b="b"/>
              <a:pathLst>
                <a:path w="202676" h="225729">
                  <a:moveTo>
                    <a:pt x="0" y="0"/>
                  </a:moveTo>
                  <a:lnTo>
                    <a:pt x="202676" y="0"/>
                  </a:lnTo>
                  <a:lnTo>
                    <a:pt x="202676" y="225729"/>
                  </a:lnTo>
                  <a:lnTo>
                    <a:pt x="0" y="22572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35" name="Freeform 35"/>
            <p:cNvSpPr/>
            <p:nvPr/>
          </p:nvSpPr>
          <p:spPr>
            <a:xfrm>
              <a:off x="2347678" y="982953"/>
              <a:ext cx="222970" cy="223948"/>
            </a:xfrm>
            <a:custGeom>
              <a:avLst/>
              <a:gdLst/>
              <a:ahLst/>
              <a:cxnLst/>
              <a:rect l="l" t="t" r="r" b="b"/>
              <a:pathLst>
                <a:path w="222970" h="223948">
                  <a:moveTo>
                    <a:pt x="0" y="0"/>
                  </a:moveTo>
                  <a:lnTo>
                    <a:pt x="222970" y="0"/>
                  </a:lnTo>
                  <a:lnTo>
                    <a:pt x="222970" y="223948"/>
                  </a:lnTo>
                  <a:lnTo>
                    <a:pt x="0" y="22394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36" name="Freeform 36"/>
            <p:cNvSpPr/>
            <p:nvPr/>
          </p:nvSpPr>
          <p:spPr>
            <a:xfrm>
              <a:off x="2038161" y="37884"/>
              <a:ext cx="912856" cy="773546"/>
            </a:xfrm>
            <a:custGeom>
              <a:avLst/>
              <a:gdLst/>
              <a:ahLst/>
              <a:cxnLst/>
              <a:rect l="l" t="t" r="r" b="b"/>
              <a:pathLst>
                <a:path w="912856" h="773546">
                  <a:moveTo>
                    <a:pt x="0" y="0"/>
                  </a:moveTo>
                  <a:lnTo>
                    <a:pt x="912856" y="0"/>
                  </a:lnTo>
                  <a:lnTo>
                    <a:pt x="912856" y="773547"/>
                  </a:lnTo>
                  <a:lnTo>
                    <a:pt x="0" y="773547"/>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37" name="Freeform 37"/>
            <p:cNvSpPr/>
            <p:nvPr/>
          </p:nvSpPr>
          <p:spPr>
            <a:xfrm>
              <a:off x="2969855" y="0"/>
              <a:ext cx="600439" cy="891179"/>
            </a:xfrm>
            <a:custGeom>
              <a:avLst/>
              <a:gdLst/>
              <a:ahLst/>
              <a:cxnLst/>
              <a:rect l="l" t="t" r="r" b="b"/>
              <a:pathLst>
                <a:path w="600439" h="891179">
                  <a:moveTo>
                    <a:pt x="0" y="0"/>
                  </a:moveTo>
                  <a:lnTo>
                    <a:pt x="600439" y="0"/>
                  </a:lnTo>
                  <a:lnTo>
                    <a:pt x="600439" y="891179"/>
                  </a:lnTo>
                  <a:lnTo>
                    <a:pt x="0" y="891179"/>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grpSp>
      <p:sp>
        <p:nvSpPr>
          <p:cNvPr id="38" name="Freeform 38"/>
          <p:cNvSpPr/>
          <p:nvPr/>
        </p:nvSpPr>
        <p:spPr>
          <a:xfrm>
            <a:off x="15433884" y="426773"/>
            <a:ext cx="2617369" cy="601927"/>
          </a:xfrm>
          <a:custGeom>
            <a:avLst/>
            <a:gdLst/>
            <a:ahLst/>
            <a:cxnLst/>
            <a:rect l="l" t="t" r="r" b="b"/>
            <a:pathLst>
              <a:path w="2617369" h="601927">
                <a:moveTo>
                  <a:pt x="0" y="0"/>
                </a:moveTo>
                <a:lnTo>
                  <a:pt x="2617369" y="0"/>
                </a:lnTo>
                <a:lnTo>
                  <a:pt x="2617369" y="601927"/>
                </a:lnTo>
                <a:lnTo>
                  <a:pt x="0" y="601927"/>
                </a:lnTo>
                <a:lnTo>
                  <a:pt x="0" y="0"/>
                </a:lnTo>
                <a:close/>
              </a:path>
            </a:pathLst>
          </a:custGeom>
          <a:blipFill>
            <a:blip r:embed="rId25"/>
            <a:stretch>
              <a:fillRect/>
            </a:stretch>
          </a:blipFill>
        </p:spPr>
      </p:sp>
      <p:sp>
        <p:nvSpPr>
          <p:cNvPr id="39" name="TextBox 39"/>
          <p:cNvSpPr txBox="1"/>
          <p:nvPr/>
        </p:nvSpPr>
        <p:spPr>
          <a:xfrm>
            <a:off x="2074613" y="4125736"/>
            <a:ext cx="14530585" cy="1708151"/>
          </a:xfrm>
          <a:prstGeom prst="rect">
            <a:avLst/>
          </a:prstGeom>
        </p:spPr>
        <p:txBody>
          <a:bodyPr wrap="square" lIns="0" tIns="0" rIns="0" bIns="0" rtlCol="0" anchor="t">
            <a:spAutoFit/>
          </a:bodyPr>
          <a:lstStyle/>
          <a:p>
            <a:pPr algn="ctr">
              <a:lnSpc>
                <a:spcPts val="13999"/>
              </a:lnSpc>
            </a:pPr>
            <a:r>
              <a:rPr lang="en-US" sz="9999" dirty="0">
                <a:solidFill>
                  <a:srgbClr val="6E1E2D"/>
                </a:solidFill>
                <a:latin typeface="Anton"/>
                <a:ea typeface="Anton"/>
                <a:cs typeface="Anton"/>
                <a:sym typeface="Anton"/>
              </a:rPr>
              <a:t>GERİLLA REKLAM ÇALIŞMALARI</a:t>
            </a:r>
          </a:p>
        </p:txBody>
      </p:sp>
      <p:sp>
        <p:nvSpPr>
          <p:cNvPr id="40" name="TextBox 40"/>
          <p:cNvSpPr txBox="1"/>
          <p:nvPr/>
        </p:nvSpPr>
        <p:spPr>
          <a:xfrm>
            <a:off x="2157215" y="4119090"/>
            <a:ext cx="14530585" cy="1682897"/>
          </a:xfrm>
          <a:prstGeom prst="rect">
            <a:avLst/>
          </a:prstGeom>
        </p:spPr>
        <p:txBody>
          <a:bodyPr wrap="square" lIns="0" tIns="0" rIns="0" bIns="0" rtlCol="0" anchor="t">
            <a:spAutoFit/>
          </a:bodyPr>
          <a:lstStyle/>
          <a:p>
            <a:pPr algn="ctr">
              <a:lnSpc>
                <a:spcPts val="13999"/>
              </a:lnSpc>
            </a:pPr>
            <a:r>
              <a:rPr lang="tr-TR" sz="9999" dirty="0">
                <a:solidFill>
                  <a:srgbClr val="D4A373"/>
                </a:solidFill>
                <a:latin typeface="Anton"/>
                <a:ea typeface="Anton"/>
                <a:cs typeface="Anton"/>
                <a:sym typeface="Anton"/>
              </a:rPr>
              <a:t>GERİLLA REKLAM ÇALIŞMALARI</a:t>
            </a:r>
            <a:endParaRPr lang="en-US" sz="9999" dirty="0">
              <a:solidFill>
                <a:srgbClr val="D4A373"/>
              </a:solidFill>
              <a:latin typeface="Anton"/>
              <a:ea typeface="Anton"/>
              <a:cs typeface="Anton"/>
              <a:sym typeface="Anton"/>
            </a:endParaRPr>
          </a:p>
        </p:txBody>
      </p:sp>
      <p:sp>
        <p:nvSpPr>
          <p:cNvPr id="41" name="AutoShape 41"/>
          <p:cNvSpPr/>
          <p:nvPr/>
        </p:nvSpPr>
        <p:spPr>
          <a:xfrm>
            <a:off x="3722477" y="7471810"/>
            <a:ext cx="10843046" cy="82567"/>
          </a:xfrm>
          <a:prstGeom prst="rect">
            <a:avLst/>
          </a:prstGeom>
          <a:solidFill>
            <a:srgbClr val="D4A373"/>
          </a:solidFill>
        </p:spPr>
      </p:sp>
      <p:sp>
        <p:nvSpPr>
          <p:cNvPr id="42" name="AutoShape 42"/>
          <p:cNvSpPr/>
          <p:nvPr/>
        </p:nvSpPr>
        <p:spPr>
          <a:xfrm>
            <a:off x="3722477" y="2732623"/>
            <a:ext cx="10843046" cy="82567"/>
          </a:xfrm>
          <a:prstGeom prst="rect">
            <a:avLst/>
          </a:prstGeom>
          <a:solidFill>
            <a:srgbClr val="D4A373"/>
          </a:solidFill>
        </p:spPr>
      </p:sp>
      <p:sp>
        <p:nvSpPr>
          <p:cNvPr id="43" name="TextBox 43"/>
          <p:cNvSpPr txBox="1"/>
          <p:nvPr/>
        </p:nvSpPr>
        <p:spPr>
          <a:xfrm>
            <a:off x="69674" y="9665014"/>
            <a:ext cx="1133299" cy="196991"/>
          </a:xfrm>
          <a:prstGeom prst="rect">
            <a:avLst/>
          </a:prstGeom>
        </p:spPr>
        <p:txBody>
          <a:bodyPr lIns="0" tIns="0" rIns="0" bIns="0" rtlCol="0" anchor="t">
            <a:spAutoFit/>
          </a:bodyPr>
          <a:lstStyle/>
          <a:p>
            <a:pPr algn="ctr">
              <a:lnSpc>
                <a:spcPts val="1533"/>
              </a:lnSpc>
            </a:pPr>
            <a:r>
              <a:rPr lang="en-US" sz="1095" b="1">
                <a:solidFill>
                  <a:srgbClr val="680021"/>
                </a:solidFill>
                <a:latin typeface="DejaVu Serif Bold"/>
                <a:ea typeface="DejaVu Serif Bold"/>
                <a:cs typeface="DejaVu Serif Bold"/>
                <a:sym typeface="DejaVu Serif Bold"/>
              </a:rPr>
              <a:t>29-30.12.2025</a:t>
            </a:r>
          </a:p>
        </p:txBody>
      </p:sp>
      <p:grpSp>
        <p:nvGrpSpPr>
          <p:cNvPr id="44" name="Group 44"/>
          <p:cNvGrpSpPr/>
          <p:nvPr/>
        </p:nvGrpSpPr>
        <p:grpSpPr>
          <a:xfrm>
            <a:off x="9169627" y="9981913"/>
            <a:ext cx="51254" cy="311889"/>
            <a:chOff x="0" y="0"/>
            <a:chExt cx="13499" cy="82144"/>
          </a:xfrm>
        </p:grpSpPr>
        <p:sp>
          <p:nvSpPr>
            <p:cNvPr id="45" name="Freeform 45"/>
            <p:cNvSpPr/>
            <p:nvPr/>
          </p:nvSpPr>
          <p:spPr>
            <a:xfrm>
              <a:off x="0" y="0"/>
              <a:ext cx="13499" cy="82144"/>
            </a:xfrm>
            <a:custGeom>
              <a:avLst/>
              <a:gdLst/>
              <a:ahLst/>
              <a:cxnLst/>
              <a:rect l="l" t="t" r="r" b="b"/>
              <a:pathLst>
                <a:path w="13499" h="82144">
                  <a:moveTo>
                    <a:pt x="0" y="0"/>
                  </a:moveTo>
                  <a:lnTo>
                    <a:pt x="13499" y="0"/>
                  </a:lnTo>
                  <a:lnTo>
                    <a:pt x="13499" y="82144"/>
                  </a:lnTo>
                  <a:lnTo>
                    <a:pt x="0" y="82144"/>
                  </a:lnTo>
                  <a:close/>
                </a:path>
              </a:pathLst>
            </a:custGeom>
            <a:solidFill>
              <a:srgbClr val="D4A373"/>
            </a:solidFill>
          </p:spPr>
        </p:sp>
        <p:sp>
          <p:nvSpPr>
            <p:cNvPr id="46" name="TextBox 46"/>
            <p:cNvSpPr txBox="1"/>
            <p:nvPr/>
          </p:nvSpPr>
          <p:spPr>
            <a:xfrm>
              <a:off x="0" y="-47625"/>
              <a:ext cx="13499" cy="129769"/>
            </a:xfrm>
            <a:prstGeom prst="rect">
              <a:avLst/>
            </a:prstGeom>
          </p:spPr>
          <p:txBody>
            <a:bodyPr lIns="50800" tIns="50800" rIns="50800" bIns="50800" rtlCol="0" anchor="ctr"/>
            <a:lstStyle/>
            <a:p>
              <a:pPr algn="ctr">
                <a:lnSpc>
                  <a:spcPts val="2659"/>
                </a:lnSpc>
              </a:pPr>
              <a:endParaRPr/>
            </a:p>
          </p:txBody>
        </p:sp>
      </p:grpSp>
      <p:sp>
        <p:nvSpPr>
          <p:cNvPr id="47" name="TextBox 47"/>
          <p:cNvSpPr txBox="1"/>
          <p:nvPr/>
        </p:nvSpPr>
        <p:spPr>
          <a:xfrm>
            <a:off x="17226975" y="9665014"/>
            <a:ext cx="473414" cy="340146"/>
          </a:xfrm>
          <a:prstGeom prst="rect">
            <a:avLst/>
          </a:prstGeom>
        </p:spPr>
        <p:txBody>
          <a:bodyPr lIns="0" tIns="0" rIns="0" bIns="0" rtlCol="0" anchor="t">
            <a:spAutoFit/>
          </a:bodyPr>
          <a:lstStyle/>
          <a:p>
            <a:pPr algn="ctr">
              <a:lnSpc>
                <a:spcPts val="2776"/>
              </a:lnSpc>
            </a:pPr>
            <a:r>
              <a:rPr lang="en-US" sz="1983">
                <a:solidFill>
                  <a:srgbClr val="6E1E2D"/>
                </a:solidFill>
                <a:latin typeface="Anton"/>
                <a:ea typeface="Anton"/>
                <a:cs typeface="Anton"/>
                <a:sym typeface="Anton"/>
              </a:rPr>
              <a:t>22</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6E1E2D"/>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546" b="-44231"/>
            </a:stretch>
          </a:blipFill>
        </p:spPr>
      </p:sp>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680021">
                <a:alpha val="66667"/>
              </a:srgbClr>
            </a:solidFill>
          </p:spPr>
        </p:sp>
        <p:sp>
          <p:nvSpPr>
            <p:cNvPr id="5" name="TextBox 5"/>
            <p:cNvSpPr txBox="1"/>
            <p:nvPr/>
          </p:nvSpPr>
          <p:spPr>
            <a:xfrm>
              <a:off x="0" y="-47625"/>
              <a:ext cx="4816593" cy="2756958"/>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678115" y="426773"/>
            <a:ext cx="21128215" cy="12027252"/>
            <a:chOff x="0" y="0"/>
            <a:chExt cx="28170954" cy="16036336"/>
          </a:xfrm>
        </p:grpSpPr>
        <p:grpSp>
          <p:nvGrpSpPr>
            <p:cNvPr id="7" name="Group 7"/>
            <p:cNvGrpSpPr/>
            <p:nvPr/>
          </p:nvGrpSpPr>
          <p:grpSpPr>
            <a:xfrm rot="-4973104">
              <a:off x="23490043" y="11278748"/>
              <a:ext cx="4114800" cy="4114800"/>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F7F7"/>
              </a:solidFill>
            </p:spPr>
          </p:sp>
          <p:sp>
            <p:nvSpPr>
              <p:cNvPr id="9" name="TextBox 9"/>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10" name="Group 10"/>
            <p:cNvGrpSpPr/>
            <p:nvPr/>
          </p:nvGrpSpPr>
          <p:grpSpPr>
            <a:xfrm rot="-4973104">
              <a:off x="23628281" y="11477488"/>
              <a:ext cx="4114800" cy="4114800"/>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A5568"/>
              </a:solidFill>
            </p:spPr>
          </p:sp>
          <p:sp>
            <p:nvSpPr>
              <p:cNvPr id="12" name="TextBox 12"/>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3"/>
            <p:cNvGrpSpPr/>
            <p:nvPr/>
          </p:nvGrpSpPr>
          <p:grpSpPr>
            <a:xfrm rot="-4973104">
              <a:off x="23817167" y="11682549"/>
              <a:ext cx="4114800" cy="4114800"/>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4A373"/>
              </a:solidFill>
            </p:spPr>
          </p:sp>
          <p:sp>
            <p:nvSpPr>
              <p:cNvPr id="15" name="TextBox 15"/>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16" name="Group 16"/>
            <p:cNvGrpSpPr/>
            <p:nvPr/>
          </p:nvGrpSpPr>
          <p:grpSpPr>
            <a:xfrm>
              <a:off x="360174" y="10716066"/>
              <a:ext cx="4114800" cy="4114800"/>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F7F7"/>
              </a:solidFill>
            </p:spPr>
          </p:sp>
          <p:sp>
            <p:nvSpPr>
              <p:cNvPr id="18" name="TextBox 18"/>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19" name="Group 19"/>
            <p:cNvGrpSpPr/>
            <p:nvPr/>
          </p:nvGrpSpPr>
          <p:grpSpPr>
            <a:xfrm>
              <a:off x="180087" y="10877856"/>
              <a:ext cx="4114800" cy="4114800"/>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A5568"/>
              </a:solidFill>
            </p:spPr>
          </p:sp>
          <p:sp>
            <p:nvSpPr>
              <p:cNvPr id="21" name="TextBox 21"/>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22" name="Group 22"/>
            <p:cNvGrpSpPr/>
            <p:nvPr/>
          </p:nvGrpSpPr>
          <p:grpSpPr>
            <a:xfrm>
              <a:off x="0" y="11090686"/>
              <a:ext cx="4114800" cy="4114800"/>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4A373"/>
              </a:solidFill>
            </p:spPr>
          </p:sp>
          <p:sp>
            <p:nvSpPr>
              <p:cNvPr id="24" name="TextBox 24"/>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sp>
          <p:nvSpPr>
            <p:cNvPr id="25" name="Freeform 25"/>
            <p:cNvSpPr/>
            <p:nvPr/>
          </p:nvSpPr>
          <p:spPr>
            <a:xfrm>
              <a:off x="2689828" y="36650"/>
              <a:ext cx="412932" cy="751026"/>
            </a:xfrm>
            <a:custGeom>
              <a:avLst/>
              <a:gdLst/>
              <a:ahLst/>
              <a:cxnLst/>
              <a:rect l="l" t="t" r="r" b="b"/>
              <a:pathLst>
                <a:path w="412932" h="751026">
                  <a:moveTo>
                    <a:pt x="0" y="0"/>
                  </a:moveTo>
                  <a:lnTo>
                    <a:pt x="412932" y="0"/>
                  </a:lnTo>
                  <a:lnTo>
                    <a:pt x="412932" y="751026"/>
                  </a:lnTo>
                  <a:lnTo>
                    <a:pt x="0" y="7510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6" name="Freeform 26"/>
            <p:cNvSpPr/>
            <p:nvPr/>
          </p:nvSpPr>
          <p:spPr>
            <a:xfrm>
              <a:off x="3289869" y="83114"/>
              <a:ext cx="271302" cy="657768"/>
            </a:xfrm>
            <a:custGeom>
              <a:avLst/>
              <a:gdLst/>
              <a:ahLst/>
              <a:cxnLst/>
              <a:rect l="l" t="t" r="r" b="b"/>
              <a:pathLst>
                <a:path w="271302" h="657768">
                  <a:moveTo>
                    <a:pt x="0" y="0"/>
                  </a:moveTo>
                  <a:lnTo>
                    <a:pt x="271302" y="0"/>
                  </a:lnTo>
                  <a:lnTo>
                    <a:pt x="271302" y="657768"/>
                  </a:lnTo>
                  <a:lnTo>
                    <a:pt x="0" y="6577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7" name="Freeform 27"/>
            <p:cNvSpPr/>
            <p:nvPr/>
          </p:nvSpPr>
          <p:spPr>
            <a:xfrm>
              <a:off x="3319585" y="981206"/>
              <a:ext cx="256106" cy="226538"/>
            </a:xfrm>
            <a:custGeom>
              <a:avLst/>
              <a:gdLst/>
              <a:ahLst/>
              <a:cxnLst/>
              <a:rect l="l" t="t" r="r" b="b"/>
              <a:pathLst>
                <a:path w="256106" h="226538">
                  <a:moveTo>
                    <a:pt x="0" y="0"/>
                  </a:moveTo>
                  <a:lnTo>
                    <a:pt x="256107" y="0"/>
                  </a:lnTo>
                  <a:lnTo>
                    <a:pt x="256107" y="226538"/>
                  </a:lnTo>
                  <a:lnTo>
                    <a:pt x="0" y="22653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8" name="Freeform 28"/>
            <p:cNvSpPr/>
            <p:nvPr/>
          </p:nvSpPr>
          <p:spPr>
            <a:xfrm>
              <a:off x="3817162" y="980397"/>
              <a:ext cx="139566" cy="228278"/>
            </a:xfrm>
            <a:custGeom>
              <a:avLst/>
              <a:gdLst/>
              <a:ahLst/>
              <a:cxnLst/>
              <a:rect l="l" t="t" r="r" b="b"/>
              <a:pathLst>
                <a:path w="139566" h="228278">
                  <a:moveTo>
                    <a:pt x="0" y="0"/>
                  </a:moveTo>
                  <a:lnTo>
                    <a:pt x="139567" y="0"/>
                  </a:lnTo>
                  <a:lnTo>
                    <a:pt x="139567" y="228278"/>
                  </a:lnTo>
                  <a:lnTo>
                    <a:pt x="0" y="22827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9" name="Freeform 29"/>
            <p:cNvSpPr/>
            <p:nvPr/>
          </p:nvSpPr>
          <p:spPr>
            <a:xfrm>
              <a:off x="3749629" y="37702"/>
              <a:ext cx="411185" cy="750082"/>
            </a:xfrm>
            <a:custGeom>
              <a:avLst/>
              <a:gdLst/>
              <a:ahLst/>
              <a:cxnLst/>
              <a:rect l="l" t="t" r="r" b="b"/>
              <a:pathLst>
                <a:path w="411185" h="750082">
                  <a:moveTo>
                    <a:pt x="0" y="0"/>
                  </a:moveTo>
                  <a:lnTo>
                    <a:pt x="411185" y="0"/>
                  </a:lnTo>
                  <a:lnTo>
                    <a:pt x="411185" y="750082"/>
                  </a:lnTo>
                  <a:lnTo>
                    <a:pt x="0" y="75008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0" name="Freeform 30"/>
            <p:cNvSpPr/>
            <p:nvPr/>
          </p:nvSpPr>
          <p:spPr>
            <a:xfrm>
              <a:off x="4195103" y="981145"/>
              <a:ext cx="200598" cy="228204"/>
            </a:xfrm>
            <a:custGeom>
              <a:avLst/>
              <a:gdLst/>
              <a:ahLst/>
              <a:cxnLst/>
              <a:rect l="l" t="t" r="r" b="b"/>
              <a:pathLst>
                <a:path w="200598" h="228204">
                  <a:moveTo>
                    <a:pt x="0" y="0"/>
                  </a:moveTo>
                  <a:lnTo>
                    <a:pt x="200599" y="0"/>
                  </a:lnTo>
                  <a:lnTo>
                    <a:pt x="200599" y="228204"/>
                  </a:lnTo>
                  <a:lnTo>
                    <a:pt x="0" y="22820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31" name="Freeform 31"/>
            <p:cNvSpPr/>
            <p:nvPr/>
          </p:nvSpPr>
          <p:spPr>
            <a:xfrm>
              <a:off x="4349454" y="82986"/>
              <a:ext cx="322986" cy="657998"/>
            </a:xfrm>
            <a:custGeom>
              <a:avLst/>
              <a:gdLst/>
              <a:ahLst/>
              <a:cxnLst/>
              <a:rect l="l" t="t" r="r" b="b"/>
              <a:pathLst>
                <a:path w="322986" h="657998">
                  <a:moveTo>
                    <a:pt x="0" y="0"/>
                  </a:moveTo>
                  <a:lnTo>
                    <a:pt x="322986" y="0"/>
                  </a:lnTo>
                  <a:lnTo>
                    <a:pt x="322986" y="657997"/>
                  </a:lnTo>
                  <a:lnTo>
                    <a:pt x="0" y="65799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32" name="Freeform 32"/>
            <p:cNvSpPr/>
            <p:nvPr/>
          </p:nvSpPr>
          <p:spPr>
            <a:xfrm>
              <a:off x="4618490" y="981914"/>
              <a:ext cx="202676" cy="225729"/>
            </a:xfrm>
            <a:custGeom>
              <a:avLst/>
              <a:gdLst/>
              <a:ahLst/>
              <a:cxnLst/>
              <a:rect l="l" t="t" r="r" b="b"/>
              <a:pathLst>
                <a:path w="202676" h="225729">
                  <a:moveTo>
                    <a:pt x="0" y="0"/>
                  </a:moveTo>
                  <a:lnTo>
                    <a:pt x="202675" y="0"/>
                  </a:lnTo>
                  <a:lnTo>
                    <a:pt x="202675" y="225729"/>
                  </a:lnTo>
                  <a:lnTo>
                    <a:pt x="0" y="22572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33" name="Freeform 33"/>
            <p:cNvSpPr/>
            <p:nvPr/>
          </p:nvSpPr>
          <p:spPr>
            <a:xfrm>
              <a:off x="5037505" y="982953"/>
              <a:ext cx="222970" cy="223948"/>
            </a:xfrm>
            <a:custGeom>
              <a:avLst/>
              <a:gdLst/>
              <a:ahLst/>
              <a:cxnLst/>
              <a:rect l="l" t="t" r="r" b="b"/>
              <a:pathLst>
                <a:path w="222970" h="223948">
                  <a:moveTo>
                    <a:pt x="0" y="0"/>
                  </a:moveTo>
                  <a:lnTo>
                    <a:pt x="222970" y="0"/>
                  </a:lnTo>
                  <a:lnTo>
                    <a:pt x="222970" y="223948"/>
                  </a:lnTo>
                  <a:lnTo>
                    <a:pt x="0" y="22394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34" name="Freeform 34"/>
            <p:cNvSpPr/>
            <p:nvPr/>
          </p:nvSpPr>
          <p:spPr>
            <a:xfrm>
              <a:off x="4727988" y="37884"/>
              <a:ext cx="912856" cy="773546"/>
            </a:xfrm>
            <a:custGeom>
              <a:avLst/>
              <a:gdLst/>
              <a:ahLst/>
              <a:cxnLst/>
              <a:rect l="l" t="t" r="r" b="b"/>
              <a:pathLst>
                <a:path w="912856" h="773546">
                  <a:moveTo>
                    <a:pt x="0" y="0"/>
                  </a:moveTo>
                  <a:lnTo>
                    <a:pt x="912857" y="0"/>
                  </a:lnTo>
                  <a:lnTo>
                    <a:pt x="912857" y="773547"/>
                  </a:lnTo>
                  <a:lnTo>
                    <a:pt x="0" y="773547"/>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35" name="Freeform 35"/>
            <p:cNvSpPr/>
            <p:nvPr/>
          </p:nvSpPr>
          <p:spPr>
            <a:xfrm>
              <a:off x="5659682" y="0"/>
              <a:ext cx="600439" cy="891179"/>
            </a:xfrm>
            <a:custGeom>
              <a:avLst/>
              <a:gdLst/>
              <a:ahLst/>
              <a:cxnLst/>
              <a:rect l="l" t="t" r="r" b="b"/>
              <a:pathLst>
                <a:path w="600439" h="891179">
                  <a:moveTo>
                    <a:pt x="0" y="0"/>
                  </a:moveTo>
                  <a:lnTo>
                    <a:pt x="600439" y="0"/>
                  </a:lnTo>
                  <a:lnTo>
                    <a:pt x="600439" y="891179"/>
                  </a:lnTo>
                  <a:lnTo>
                    <a:pt x="0" y="891179"/>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36" name="Freeform 36"/>
            <p:cNvSpPr/>
            <p:nvPr/>
          </p:nvSpPr>
          <p:spPr>
            <a:xfrm>
              <a:off x="22815999" y="0"/>
              <a:ext cx="3489825" cy="802570"/>
            </a:xfrm>
            <a:custGeom>
              <a:avLst/>
              <a:gdLst/>
              <a:ahLst/>
              <a:cxnLst/>
              <a:rect l="l" t="t" r="r" b="b"/>
              <a:pathLst>
                <a:path w="3489825" h="802570">
                  <a:moveTo>
                    <a:pt x="0" y="0"/>
                  </a:moveTo>
                  <a:lnTo>
                    <a:pt x="3489826" y="0"/>
                  </a:lnTo>
                  <a:lnTo>
                    <a:pt x="3489826" y="802570"/>
                  </a:lnTo>
                  <a:lnTo>
                    <a:pt x="0" y="802570"/>
                  </a:lnTo>
                  <a:lnTo>
                    <a:pt x="0" y="0"/>
                  </a:lnTo>
                  <a:close/>
                </a:path>
              </a:pathLst>
            </a:custGeom>
            <a:blipFill>
              <a:blip r:embed="rId25"/>
              <a:stretch>
                <a:fillRect/>
              </a:stretch>
            </a:blipFill>
          </p:spPr>
        </p:sp>
      </p:grpSp>
      <p:sp>
        <p:nvSpPr>
          <p:cNvPr id="37" name="AutoShape 37"/>
          <p:cNvSpPr/>
          <p:nvPr/>
        </p:nvSpPr>
        <p:spPr>
          <a:xfrm>
            <a:off x="3385206" y="7880746"/>
            <a:ext cx="11322644" cy="58202"/>
          </a:xfrm>
          <a:prstGeom prst="rect">
            <a:avLst/>
          </a:prstGeom>
          <a:solidFill>
            <a:srgbClr val="F7F7F7"/>
          </a:solidFill>
        </p:spPr>
      </p:sp>
      <p:sp>
        <p:nvSpPr>
          <p:cNvPr id="38" name="AutoShape 38"/>
          <p:cNvSpPr/>
          <p:nvPr/>
        </p:nvSpPr>
        <p:spPr>
          <a:xfrm rot="5400000">
            <a:off x="11893632" y="5016857"/>
            <a:ext cx="5704635" cy="100394"/>
          </a:xfrm>
          <a:prstGeom prst="rect">
            <a:avLst/>
          </a:prstGeom>
          <a:solidFill>
            <a:srgbClr val="F7F7F7"/>
          </a:solidFill>
        </p:spPr>
      </p:sp>
      <p:sp>
        <p:nvSpPr>
          <p:cNvPr id="39" name="AutoShape 39"/>
          <p:cNvSpPr/>
          <p:nvPr/>
        </p:nvSpPr>
        <p:spPr>
          <a:xfrm rot="-5400000">
            <a:off x="572511" y="4998512"/>
            <a:ext cx="5733554" cy="108165"/>
          </a:xfrm>
          <a:prstGeom prst="rect">
            <a:avLst/>
          </a:prstGeom>
          <a:solidFill>
            <a:srgbClr val="F7F7F7"/>
          </a:solidFill>
        </p:spPr>
      </p:sp>
      <p:sp>
        <p:nvSpPr>
          <p:cNvPr id="40" name="Freeform 40"/>
          <p:cNvSpPr/>
          <p:nvPr/>
        </p:nvSpPr>
        <p:spPr>
          <a:xfrm>
            <a:off x="3493371" y="2214736"/>
            <a:ext cx="11202382" cy="5670832"/>
          </a:xfrm>
          <a:custGeom>
            <a:avLst/>
            <a:gdLst/>
            <a:ahLst/>
            <a:cxnLst/>
            <a:rect l="l" t="t" r="r" b="b"/>
            <a:pathLst>
              <a:path w="11202382" h="5670832">
                <a:moveTo>
                  <a:pt x="0" y="0"/>
                </a:moveTo>
                <a:lnTo>
                  <a:pt x="11202382" y="0"/>
                </a:lnTo>
                <a:lnTo>
                  <a:pt x="11202382" y="5670832"/>
                </a:lnTo>
                <a:lnTo>
                  <a:pt x="0" y="5670832"/>
                </a:lnTo>
                <a:lnTo>
                  <a:pt x="0" y="0"/>
                </a:lnTo>
                <a:close/>
              </a:path>
            </a:pathLst>
          </a:custGeom>
          <a:blipFill>
            <a:blip r:embed="rId26"/>
            <a:stretch>
              <a:fillRect t="-4761" r="-1526" b="-8053"/>
            </a:stretch>
          </a:blipFill>
        </p:spPr>
      </p:sp>
      <p:sp>
        <p:nvSpPr>
          <p:cNvPr id="41" name="AutoShape 41"/>
          <p:cNvSpPr/>
          <p:nvPr/>
        </p:nvSpPr>
        <p:spPr>
          <a:xfrm rot="-10800000">
            <a:off x="3439288" y="2185818"/>
            <a:ext cx="11355341" cy="85122"/>
          </a:xfrm>
          <a:prstGeom prst="rect">
            <a:avLst/>
          </a:prstGeom>
          <a:solidFill>
            <a:srgbClr val="F7F7F7"/>
          </a:solidFill>
        </p:spPr>
      </p:sp>
      <p:sp>
        <p:nvSpPr>
          <p:cNvPr id="42" name="TextBox 42"/>
          <p:cNvSpPr txBox="1"/>
          <p:nvPr/>
        </p:nvSpPr>
        <p:spPr>
          <a:xfrm>
            <a:off x="6670212" y="360098"/>
            <a:ext cx="5244346" cy="620707"/>
          </a:xfrm>
          <a:prstGeom prst="rect">
            <a:avLst/>
          </a:prstGeom>
        </p:spPr>
        <p:txBody>
          <a:bodyPr lIns="0" tIns="0" rIns="0" bIns="0" rtlCol="0" anchor="t">
            <a:spAutoFit/>
          </a:bodyPr>
          <a:lstStyle/>
          <a:p>
            <a:pPr algn="ctr">
              <a:lnSpc>
                <a:spcPts val="5162"/>
              </a:lnSpc>
            </a:pPr>
            <a:r>
              <a:rPr lang="en-US" sz="3687" dirty="0">
                <a:solidFill>
                  <a:srgbClr val="D4A373"/>
                </a:solidFill>
                <a:latin typeface="Anton"/>
                <a:ea typeface="Anton"/>
                <a:cs typeface="Anton"/>
                <a:sym typeface="Anton"/>
              </a:rPr>
              <a:t>GERİLLA REKLAM </a:t>
            </a:r>
            <a:r>
              <a:rPr lang="en-US" sz="3600" dirty="0">
                <a:solidFill>
                  <a:srgbClr val="D4A373"/>
                </a:solidFill>
                <a:latin typeface="Anton"/>
                <a:ea typeface="Anton"/>
                <a:cs typeface="Anton"/>
                <a:sym typeface="Anton"/>
              </a:rPr>
              <a:t>ÇALIŞMALARI</a:t>
            </a:r>
          </a:p>
        </p:txBody>
      </p:sp>
      <p:sp>
        <p:nvSpPr>
          <p:cNvPr id="43" name="TextBox 43"/>
          <p:cNvSpPr txBox="1"/>
          <p:nvPr/>
        </p:nvSpPr>
        <p:spPr>
          <a:xfrm>
            <a:off x="69674" y="9665014"/>
            <a:ext cx="1133299" cy="196991"/>
          </a:xfrm>
          <a:prstGeom prst="rect">
            <a:avLst/>
          </a:prstGeom>
        </p:spPr>
        <p:txBody>
          <a:bodyPr lIns="0" tIns="0" rIns="0" bIns="0" rtlCol="0" anchor="t">
            <a:spAutoFit/>
          </a:bodyPr>
          <a:lstStyle/>
          <a:p>
            <a:pPr algn="ctr">
              <a:lnSpc>
                <a:spcPts val="1533"/>
              </a:lnSpc>
            </a:pPr>
            <a:r>
              <a:rPr lang="en-US" sz="1095" b="1">
                <a:solidFill>
                  <a:srgbClr val="680021"/>
                </a:solidFill>
                <a:latin typeface="DejaVu Serif Bold"/>
                <a:ea typeface="DejaVu Serif Bold"/>
                <a:cs typeface="DejaVu Serif Bold"/>
                <a:sym typeface="DejaVu Serif Bold"/>
              </a:rPr>
              <a:t>29-30.12.2025</a:t>
            </a:r>
          </a:p>
        </p:txBody>
      </p:sp>
      <p:sp>
        <p:nvSpPr>
          <p:cNvPr id="44" name="TextBox 44"/>
          <p:cNvSpPr txBox="1"/>
          <p:nvPr/>
        </p:nvSpPr>
        <p:spPr>
          <a:xfrm>
            <a:off x="17213093" y="9672882"/>
            <a:ext cx="473414" cy="340146"/>
          </a:xfrm>
          <a:prstGeom prst="rect">
            <a:avLst/>
          </a:prstGeom>
        </p:spPr>
        <p:txBody>
          <a:bodyPr lIns="0" tIns="0" rIns="0" bIns="0" rtlCol="0" anchor="t">
            <a:spAutoFit/>
          </a:bodyPr>
          <a:lstStyle/>
          <a:p>
            <a:pPr algn="ctr">
              <a:lnSpc>
                <a:spcPts val="2776"/>
              </a:lnSpc>
            </a:pPr>
            <a:r>
              <a:rPr lang="en-US" sz="1983">
                <a:solidFill>
                  <a:srgbClr val="6E1E2D"/>
                </a:solidFill>
                <a:latin typeface="Anton"/>
                <a:ea typeface="Anton"/>
                <a:cs typeface="Anton"/>
                <a:sym typeface="Anton"/>
              </a:rPr>
              <a:t>23</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6E1E2D"/>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546" b="-44231"/>
            </a:stretch>
          </a:blipFill>
        </p:spPr>
      </p:sp>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680021">
                <a:alpha val="66667"/>
              </a:srgbClr>
            </a:solidFill>
          </p:spPr>
        </p:sp>
        <p:sp>
          <p:nvSpPr>
            <p:cNvPr id="5" name="TextBox 5"/>
            <p:cNvSpPr txBox="1"/>
            <p:nvPr/>
          </p:nvSpPr>
          <p:spPr>
            <a:xfrm>
              <a:off x="0" y="-47625"/>
              <a:ext cx="4816593" cy="2756958"/>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5760177" y="8706594"/>
            <a:ext cx="3689923" cy="3747431"/>
            <a:chOff x="0" y="0"/>
            <a:chExt cx="4919898" cy="4996575"/>
          </a:xfrm>
        </p:grpSpPr>
        <p:grpSp>
          <p:nvGrpSpPr>
            <p:cNvPr id="7" name="Group 7"/>
            <p:cNvGrpSpPr/>
            <p:nvPr/>
          </p:nvGrpSpPr>
          <p:grpSpPr>
            <a:xfrm rot="-4973104">
              <a:off x="238987" y="238987"/>
              <a:ext cx="4114800" cy="4114800"/>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F7F7"/>
              </a:solidFill>
            </p:spPr>
          </p:sp>
          <p:sp>
            <p:nvSpPr>
              <p:cNvPr id="9" name="TextBox 9"/>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10" name="Group 10"/>
            <p:cNvGrpSpPr/>
            <p:nvPr/>
          </p:nvGrpSpPr>
          <p:grpSpPr>
            <a:xfrm rot="-4973104">
              <a:off x="377225" y="437726"/>
              <a:ext cx="4114800" cy="4114800"/>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A5568"/>
              </a:solidFill>
            </p:spPr>
          </p:sp>
          <p:sp>
            <p:nvSpPr>
              <p:cNvPr id="12" name="TextBox 12"/>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3"/>
            <p:cNvGrpSpPr/>
            <p:nvPr/>
          </p:nvGrpSpPr>
          <p:grpSpPr>
            <a:xfrm rot="-4973104">
              <a:off x="566111" y="642788"/>
              <a:ext cx="4114800" cy="4114800"/>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4A373"/>
              </a:solidFill>
            </p:spPr>
          </p:sp>
          <p:sp>
            <p:nvSpPr>
              <p:cNvPr id="15" name="TextBox 15"/>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grpSp>
        <p:nvGrpSpPr>
          <p:cNvPr id="16" name="Group 16"/>
          <p:cNvGrpSpPr/>
          <p:nvPr/>
        </p:nvGrpSpPr>
        <p:grpSpPr>
          <a:xfrm>
            <a:off x="-1678115" y="8463822"/>
            <a:ext cx="3356231" cy="3367065"/>
            <a:chOff x="0" y="0"/>
            <a:chExt cx="4474974" cy="4489420"/>
          </a:xfrm>
        </p:grpSpPr>
        <p:grpSp>
          <p:nvGrpSpPr>
            <p:cNvPr id="17" name="Group 17"/>
            <p:cNvGrpSpPr/>
            <p:nvPr/>
          </p:nvGrpSpPr>
          <p:grpSpPr>
            <a:xfrm>
              <a:off x="360174" y="0"/>
              <a:ext cx="4114800" cy="4114800"/>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F7F7"/>
              </a:solidFill>
            </p:spPr>
          </p:sp>
          <p:sp>
            <p:nvSpPr>
              <p:cNvPr id="19" name="TextBox 19"/>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180087" y="161790"/>
              <a:ext cx="4114800" cy="4114800"/>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A5568"/>
              </a:solidFill>
            </p:spPr>
          </p:sp>
          <p:sp>
            <p:nvSpPr>
              <p:cNvPr id="22" name="TextBox 22"/>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p:cNvGrpSpPr/>
            <p:nvPr/>
          </p:nvGrpSpPr>
          <p:grpSpPr>
            <a:xfrm>
              <a:off x="0" y="374620"/>
              <a:ext cx="4114800" cy="4114800"/>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4A373"/>
              </a:solidFill>
            </p:spPr>
          </p:sp>
          <p:sp>
            <p:nvSpPr>
              <p:cNvPr id="25" name="TextBox 25"/>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grpSp>
        <p:nvGrpSpPr>
          <p:cNvPr id="26" name="Group 26"/>
          <p:cNvGrpSpPr/>
          <p:nvPr/>
        </p:nvGrpSpPr>
        <p:grpSpPr>
          <a:xfrm>
            <a:off x="339255" y="426773"/>
            <a:ext cx="2677720" cy="907012"/>
            <a:chOff x="0" y="0"/>
            <a:chExt cx="3570294" cy="1209349"/>
          </a:xfrm>
        </p:grpSpPr>
        <p:sp>
          <p:nvSpPr>
            <p:cNvPr id="27" name="Freeform 27"/>
            <p:cNvSpPr/>
            <p:nvPr/>
          </p:nvSpPr>
          <p:spPr>
            <a:xfrm>
              <a:off x="0" y="36650"/>
              <a:ext cx="412932" cy="751026"/>
            </a:xfrm>
            <a:custGeom>
              <a:avLst/>
              <a:gdLst/>
              <a:ahLst/>
              <a:cxnLst/>
              <a:rect l="l" t="t" r="r" b="b"/>
              <a:pathLst>
                <a:path w="412932" h="751026">
                  <a:moveTo>
                    <a:pt x="0" y="0"/>
                  </a:moveTo>
                  <a:lnTo>
                    <a:pt x="412932" y="0"/>
                  </a:lnTo>
                  <a:lnTo>
                    <a:pt x="412932" y="751026"/>
                  </a:lnTo>
                  <a:lnTo>
                    <a:pt x="0" y="7510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8" name="Freeform 28"/>
            <p:cNvSpPr/>
            <p:nvPr/>
          </p:nvSpPr>
          <p:spPr>
            <a:xfrm>
              <a:off x="600041" y="83114"/>
              <a:ext cx="271302" cy="657768"/>
            </a:xfrm>
            <a:custGeom>
              <a:avLst/>
              <a:gdLst/>
              <a:ahLst/>
              <a:cxnLst/>
              <a:rect l="l" t="t" r="r" b="b"/>
              <a:pathLst>
                <a:path w="271302" h="657768">
                  <a:moveTo>
                    <a:pt x="0" y="0"/>
                  </a:moveTo>
                  <a:lnTo>
                    <a:pt x="271302" y="0"/>
                  </a:lnTo>
                  <a:lnTo>
                    <a:pt x="271302" y="657768"/>
                  </a:lnTo>
                  <a:lnTo>
                    <a:pt x="0" y="6577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9" name="Freeform 29"/>
            <p:cNvSpPr/>
            <p:nvPr/>
          </p:nvSpPr>
          <p:spPr>
            <a:xfrm>
              <a:off x="629758" y="981206"/>
              <a:ext cx="256106" cy="226538"/>
            </a:xfrm>
            <a:custGeom>
              <a:avLst/>
              <a:gdLst/>
              <a:ahLst/>
              <a:cxnLst/>
              <a:rect l="l" t="t" r="r" b="b"/>
              <a:pathLst>
                <a:path w="256106" h="226538">
                  <a:moveTo>
                    <a:pt x="0" y="0"/>
                  </a:moveTo>
                  <a:lnTo>
                    <a:pt x="256106" y="0"/>
                  </a:lnTo>
                  <a:lnTo>
                    <a:pt x="256106" y="226538"/>
                  </a:lnTo>
                  <a:lnTo>
                    <a:pt x="0" y="22653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30" name="Freeform 30"/>
            <p:cNvSpPr/>
            <p:nvPr/>
          </p:nvSpPr>
          <p:spPr>
            <a:xfrm>
              <a:off x="1127335" y="980397"/>
              <a:ext cx="139566" cy="228278"/>
            </a:xfrm>
            <a:custGeom>
              <a:avLst/>
              <a:gdLst/>
              <a:ahLst/>
              <a:cxnLst/>
              <a:rect l="l" t="t" r="r" b="b"/>
              <a:pathLst>
                <a:path w="139566" h="228278">
                  <a:moveTo>
                    <a:pt x="0" y="0"/>
                  </a:moveTo>
                  <a:lnTo>
                    <a:pt x="139566" y="0"/>
                  </a:lnTo>
                  <a:lnTo>
                    <a:pt x="139566" y="228278"/>
                  </a:lnTo>
                  <a:lnTo>
                    <a:pt x="0" y="22827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1" name="Freeform 31"/>
            <p:cNvSpPr/>
            <p:nvPr/>
          </p:nvSpPr>
          <p:spPr>
            <a:xfrm>
              <a:off x="1059801" y="37702"/>
              <a:ext cx="411185" cy="750082"/>
            </a:xfrm>
            <a:custGeom>
              <a:avLst/>
              <a:gdLst/>
              <a:ahLst/>
              <a:cxnLst/>
              <a:rect l="l" t="t" r="r" b="b"/>
              <a:pathLst>
                <a:path w="411185" h="750082">
                  <a:moveTo>
                    <a:pt x="0" y="0"/>
                  </a:moveTo>
                  <a:lnTo>
                    <a:pt x="411185" y="0"/>
                  </a:lnTo>
                  <a:lnTo>
                    <a:pt x="411185" y="750082"/>
                  </a:lnTo>
                  <a:lnTo>
                    <a:pt x="0" y="75008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2" name="Freeform 32"/>
            <p:cNvSpPr/>
            <p:nvPr/>
          </p:nvSpPr>
          <p:spPr>
            <a:xfrm>
              <a:off x="1505276" y="981145"/>
              <a:ext cx="200598" cy="228204"/>
            </a:xfrm>
            <a:custGeom>
              <a:avLst/>
              <a:gdLst/>
              <a:ahLst/>
              <a:cxnLst/>
              <a:rect l="l" t="t" r="r" b="b"/>
              <a:pathLst>
                <a:path w="200598" h="228204">
                  <a:moveTo>
                    <a:pt x="0" y="0"/>
                  </a:moveTo>
                  <a:lnTo>
                    <a:pt x="200598" y="0"/>
                  </a:lnTo>
                  <a:lnTo>
                    <a:pt x="200598" y="228204"/>
                  </a:lnTo>
                  <a:lnTo>
                    <a:pt x="0" y="22820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33" name="Freeform 33"/>
            <p:cNvSpPr/>
            <p:nvPr/>
          </p:nvSpPr>
          <p:spPr>
            <a:xfrm>
              <a:off x="1659626" y="82986"/>
              <a:ext cx="322986" cy="657998"/>
            </a:xfrm>
            <a:custGeom>
              <a:avLst/>
              <a:gdLst/>
              <a:ahLst/>
              <a:cxnLst/>
              <a:rect l="l" t="t" r="r" b="b"/>
              <a:pathLst>
                <a:path w="322986" h="657998">
                  <a:moveTo>
                    <a:pt x="0" y="0"/>
                  </a:moveTo>
                  <a:lnTo>
                    <a:pt x="322986" y="0"/>
                  </a:lnTo>
                  <a:lnTo>
                    <a:pt x="322986" y="657997"/>
                  </a:lnTo>
                  <a:lnTo>
                    <a:pt x="0" y="65799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34" name="Freeform 34"/>
            <p:cNvSpPr/>
            <p:nvPr/>
          </p:nvSpPr>
          <p:spPr>
            <a:xfrm>
              <a:off x="1928662" y="981914"/>
              <a:ext cx="202676" cy="225729"/>
            </a:xfrm>
            <a:custGeom>
              <a:avLst/>
              <a:gdLst/>
              <a:ahLst/>
              <a:cxnLst/>
              <a:rect l="l" t="t" r="r" b="b"/>
              <a:pathLst>
                <a:path w="202676" h="225729">
                  <a:moveTo>
                    <a:pt x="0" y="0"/>
                  </a:moveTo>
                  <a:lnTo>
                    <a:pt x="202676" y="0"/>
                  </a:lnTo>
                  <a:lnTo>
                    <a:pt x="202676" y="225729"/>
                  </a:lnTo>
                  <a:lnTo>
                    <a:pt x="0" y="22572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35" name="Freeform 35"/>
            <p:cNvSpPr/>
            <p:nvPr/>
          </p:nvSpPr>
          <p:spPr>
            <a:xfrm>
              <a:off x="2347678" y="982953"/>
              <a:ext cx="222970" cy="223948"/>
            </a:xfrm>
            <a:custGeom>
              <a:avLst/>
              <a:gdLst/>
              <a:ahLst/>
              <a:cxnLst/>
              <a:rect l="l" t="t" r="r" b="b"/>
              <a:pathLst>
                <a:path w="222970" h="223948">
                  <a:moveTo>
                    <a:pt x="0" y="0"/>
                  </a:moveTo>
                  <a:lnTo>
                    <a:pt x="222970" y="0"/>
                  </a:lnTo>
                  <a:lnTo>
                    <a:pt x="222970" y="223948"/>
                  </a:lnTo>
                  <a:lnTo>
                    <a:pt x="0" y="22394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36" name="Freeform 36"/>
            <p:cNvSpPr/>
            <p:nvPr/>
          </p:nvSpPr>
          <p:spPr>
            <a:xfrm>
              <a:off x="2038161" y="37884"/>
              <a:ext cx="912856" cy="773546"/>
            </a:xfrm>
            <a:custGeom>
              <a:avLst/>
              <a:gdLst/>
              <a:ahLst/>
              <a:cxnLst/>
              <a:rect l="l" t="t" r="r" b="b"/>
              <a:pathLst>
                <a:path w="912856" h="773546">
                  <a:moveTo>
                    <a:pt x="0" y="0"/>
                  </a:moveTo>
                  <a:lnTo>
                    <a:pt x="912856" y="0"/>
                  </a:lnTo>
                  <a:lnTo>
                    <a:pt x="912856" y="773547"/>
                  </a:lnTo>
                  <a:lnTo>
                    <a:pt x="0" y="773547"/>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37" name="Freeform 37"/>
            <p:cNvSpPr/>
            <p:nvPr/>
          </p:nvSpPr>
          <p:spPr>
            <a:xfrm>
              <a:off x="2969855" y="0"/>
              <a:ext cx="600439" cy="891179"/>
            </a:xfrm>
            <a:custGeom>
              <a:avLst/>
              <a:gdLst/>
              <a:ahLst/>
              <a:cxnLst/>
              <a:rect l="l" t="t" r="r" b="b"/>
              <a:pathLst>
                <a:path w="600439" h="891179">
                  <a:moveTo>
                    <a:pt x="0" y="0"/>
                  </a:moveTo>
                  <a:lnTo>
                    <a:pt x="600439" y="0"/>
                  </a:lnTo>
                  <a:lnTo>
                    <a:pt x="600439" y="891179"/>
                  </a:lnTo>
                  <a:lnTo>
                    <a:pt x="0" y="891179"/>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grpSp>
      <p:sp>
        <p:nvSpPr>
          <p:cNvPr id="38" name="Freeform 38"/>
          <p:cNvSpPr/>
          <p:nvPr/>
        </p:nvSpPr>
        <p:spPr>
          <a:xfrm>
            <a:off x="15433884" y="426773"/>
            <a:ext cx="2617369" cy="601927"/>
          </a:xfrm>
          <a:custGeom>
            <a:avLst/>
            <a:gdLst/>
            <a:ahLst/>
            <a:cxnLst/>
            <a:rect l="l" t="t" r="r" b="b"/>
            <a:pathLst>
              <a:path w="2617369" h="601927">
                <a:moveTo>
                  <a:pt x="0" y="0"/>
                </a:moveTo>
                <a:lnTo>
                  <a:pt x="2617369" y="0"/>
                </a:lnTo>
                <a:lnTo>
                  <a:pt x="2617369" y="601927"/>
                </a:lnTo>
                <a:lnTo>
                  <a:pt x="0" y="601927"/>
                </a:lnTo>
                <a:lnTo>
                  <a:pt x="0" y="0"/>
                </a:lnTo>
                <a:close/>
              </a:path>
            </a:pathLst>
          </a:custGeom>
          <a:blipFill>
            <a:blip r:embed="rId25"/>
            <a:stretch>
              <a:fillRect/>
            </a:stretch>
          </a:blipFill>
        </p:spPr>
      </p:sp>
      <p:sp>
        <p:nvSpPr>
          <p:cNvPr id="39" name="TextBox 39"/>
          <p:cNvSpPr txBox="1"/>
          <p:nvPr/>
        </p:nvSpPr>
        <p:spPr>
          <a:xfrm>
            <a:off x="4500052" y="4207825"/>
            <a:ext cx="9441658" cy="1708151"/>
          </a:xfrm>
          <a:prstGeom prst="rect">
            <a:avLst/>
          </a:prstGeom>
        </p:spPr>
        <p:txBody>
          <a:bodyPr wrap="square" lIns="0" tIns="0" rIns="0" bIns="0" rtlCol="0" anchor="t">
            <a:spAutoFit/>
          </a:bodyPr>
          <a:lstStyle/>
          <a:p>
            <a:pPr algn="ctr">
              <a:lnSpc>
                <a:spcPts val="13999"/>
              </a:lnSpc>
            </a:pPr>
            <a:r>
              <a:rPr lang="en-US" sz="9999" dirty="0">
                <a:solidFill>
                  <a:srgbClr val="6E1E2D"/>
                </a:solidFill>
                <a:latin typeface="Anton"/>
                <a:ea typeface="Anton"/>
                <a:cs typeface="Anton"/>
                <a:sym typeface="Anton"/>
              </a:rPr>
              <a:t>DERGİ ÇALIŞMALARI</a:t>
            </a:r>
          </a:p>
        </p:txBody>
      </p:sp>
      <p:sp>
        <p:nvSpPr>
          <p:cNvPr id="40" name="TextBox 40"/>
          <p:cNvSpPr txBox="1"/>
          <p:nvPr/>
        </p:nvSpPr>
        <p:spPr>
          <a:xfrm>
            <a:off x="4717186" y="4222299"/>
            <a:ext cx="9165569" cy="1708151"/>
          </a:xfrm>
          <a:prstGeom prst="rect">
            <a:avLst/>
          </a:prstGeom>
        </p:spPr>
        <p:txBody>
          <a:bodyPr wrap="square" lIns="0" tIns="0" rIns="0" bIns="0" rtlCol="0" anchor="t">
            <a:spAutoFit/>
          </a:bodyPr>
          <a:lstStyle/>
          <a:p>
            <a:pPr algn="ctr">
              <a:lnSpc>
                <a:spcPts val="13999"/>
              </a:lnSpc>
            </a:pPr>
            <a:r>
              <a:rPr lang="en-US" sz="9999" dirty="0">
                <a:solidFill>
                  <a:srgbClr val="D4A373"/>
                </a:solidFill>
                <a:latin typeface="Anton"/>
                <a:ea typeface="Anton"/>
                <a:cs typeface="Anton"/>
                <a:sym typeface="Anton"/>
              </a:rPr>
              <a:t>DERGİ ÇALIŞMALARI</a:t>
            </a:r>
          </a:p>
        </p:txBody>
      </p:sp>
      <p:sp>
        <p:nvSpPr>
          <p:cNvPr id="41" name="AutoShape 41"/>
          <p:cNvSpPr/>
          <p:nvPr/>
        </p:nvSpPr>
        <p:spPr>
          <a:xfrm>
            <a:off x="3722477" y="7471810"/>
            <a:ext cx="10843046" cy="82567"/>
          </a:xfrm>
          <a:prstGeom prst="rect">
            <a:avLst/>
          </a:prstGeom>
          <a:solidFill>
            <a:srgbClr val="D4A373"/>
          </a:solidFill>
        </p:spPr>
      </p:sp>
      <p:sp>
        <p:nvSpPr>
          <p:cNvPr id="42" name="AutoShape 42"/>
          <p:cNvSpPr/>
          <p:nvPr/>
        </p:nvSpPr>
        <p:spPr>
          <a:xfrm>
            <a:off x="3722477" y="2732623"/>
            <a:ext cx="10843046" cy="82567"/>
          </a:xfrm>
          <a:prstGeom prst="rect">
            <a:avLst/>
          </a:prstGeom>
          <a:solidFill>
            <a:srgbClr val="D4A373"/>
          </a:solidFill>
        </p:spPr>
      </p:sp>
      <p:sp>
        <p:nvSpPr>
          <p:cNvPr id="43" name="TextBox 43"/>
          <p:cNvSpPr txBox="1"/>
          <p:nvPr/>
        </p:nvSpPr>
        <p:spPr>
          <a:xfrm>
            <a:off x="69674" y="9665014"/>
            <a:ext cx="1133299" cy="196991"/>
          </a:xfrm>
          <a:prstGeom prst="rect">
            <a:avLst/>
          </a:prstGeom>
        </p:spPr>
        <p:txBody>
          <a:bodyPr lIns="0" tIns="0" rIns="0" bIns="0" rtlCol="0" anchor="t">
            <a:spAutoFit/>
          </a:bodyPr>
          <a:lstStyle/>
          <a:p>
            <a:pPr algn="ctr">
              <a:lnSpc>
                <a:spcPts val="1533"/>
              </a:lnSpc>
            </a:pPr>
            <a:r>
              <a:rPr lang="en-US" sz="1095" b="1">
                <a:solidFill>
                  <a:srgbClr val="680021"/>
                </a:solidFill>
                <a:latin typeface="DejaVu Serif Bold"/>
                <a:ea typeface="DejaVu Serif Bold"/>
                <a:cs typeface="DejaVu Serif Bold"/>
                <a:sym typeface="DejaVu Serif Bold"/>
              </a:rPr>
              <a:t>29-30.12.2025</a:t>
            </a:r>
          </a:p>
        </p:txBody>
      </p:sp>
      <p:grpSp>
        <p:nvGrpSpPr>
          <p:cNvPr id="44" name="Group 44"/>
          <p:cNvGrpSpPr/>
          <p:nvPr/>
        </p:nvGrpSpPr>
        <p:grpSpPr>
          <a:xfrm>
            <a:off x="9169627" y="9981913"/>
            <a:ext cx="51254" cy="311889"/>
            <a:chOff x="0" y="0"/>
            <a:chExt cx="13499" cy="82144"/>
          </a:xfrm>
        </p:grpSpPr>
        <p:sp>
          <p:nvSpPr>
            <p:cNvPr id="45" name="Freeform 45"/>
            <p:cNvSpPr/>
            <p:nvPr/>
          </p:nvSpPr>
          <p:spPr>
            <a:xfrm>
              <a:off x="0" y="0"/>
              <a:ext cx="13499" cy="82144"/>
            </a:xfrm>
            <a:custGeom>
              <a:avLst/>
              <a:gdLst/>
              <a:ahLst/>
              <a:cxnLst/>
              <a:rect l="l" t="t" r="r" b="b"/>
              <a:pathLst>
                <a:path w="13499" h="82144">
                  <a:moveTo>
                    <a:pt x="0" y="0"/>
                  </a:moveTo>
                  <a:lnTo>
                    <a:pt x="13499" y="0"/>
                  </a:lnTo>
                  <a:lnTo>
                    <a:pt x="13499" y="82144"/>
                  </a:lnTo>
                  <a:lnTo>
                    <a:pt x="0" y="82144"/>
                  </a:lnTo>
                  <a:close/>
                </a:path>
              </a:pathLst>
            </a:custGeom>
            <a:solidFill>
              <a:srgbClr val="D4A373"/>
            </a:solidFill>
          </p:spPr>
        </p:sp>
        <p:sp>
          <p:nvSpPr>
            <p:cNvPr id="46" name="TextBox 46"/>
            <p:cNvSpPr txBox="1"/>
            <p:nvPr/>
          </p:nvSpPr>
          <p:spPr>
            <a:xfrm>
              <a:off x="0" y="-47625"/>
              <a:ext cx="13499" cy="129769"/>
            </a:xfrm>
            <a:prstGeom prst="rect">
              <a:avLst/>
            </a:prstGeom>
          </p:spPr>
          <p:txBody>
            <a:bodyPr lIns="50800" tIns="50800" rIns="50800" bIns="50800" rtlCol="0" anchor="ctr"/>
            <a:lstStyle/>
            <a:p>
              <a:pPr algn="ctr">
                <a:lnSpc>
                  <a:spcPts val="2659"/>
                </a:lnSpc>
              </a:pPr>
              <a:endParaRPr/>
            </a:p>
          </p:txBody>
        </p:sp>
      </p:grpSp>
      <p:sp>
        <p:nvSpPr>
          <p:cNvPr id="47" name="TextBox 47"/>
          <p:cNvSpPr txBox="1"/>
          <p:nvPr/>
        </p:nvSpPr>
        <p:spPr>
          <a:xfrm>
            <a:off x="17212356" y="9672882"/>
            <a:ext cx="473414" cy="340146"/>
          </a:xfrm>
          <a:prstGeom prst="rect">
            <a:avLst/>
          </a:prstGeom>
        </p:spPr>
        <p:txBody>
          <a:bodyPr lIns="0" tIns="0" rIns="0" bIns="0" rtlCol="0" anchor="t">
            <a:spAutoFit/>
          </a:bodyPr>
          <a:lstStyle/>
          <a:p>
            <a:pPr algn="ctr">
              <a:lnSpc>
                <a:spcPts val="2776"/>
              </a:lnSpc>
            </a:pPr>
            <a:r>
              <a:rPr lang="en-US" sz="1983">
                <a:solidFill>
                  <a:srgbClr val="6E1E2D"/>
                </a:solidFill>
                <a:latin typeface="Anton"/>
                <a:ea typeface="Anton"/>
                <a:cs typeface="Anton"/>
                <a:sym typeface="Anton"/>
              </a:rPr>
              <a:t>24</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6E1E2D"/>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546" b="-44231"/>
            </a:stretch>
          </a:blipFill>
        </p:spPr>
      </p:sp>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680021">
                <a:alpha val="66667"/>
              </a:srgbClr>
            </a:solidFill>
          </p:spPr>
        </p:sp>
        <p:sp>
          <p:nvSpPr>
            <p:cNvPr id="5" name="TextBox 5"/>
            <p:cNvSpPr txBox="1"/>
            <p:nvPr/>
          </p:nvSpPr>
          <p:spPr>
            <a:xfrm>
              <a:off x="0" y="-47625"/>
              <a:ext cx="4816593" cy="2756958"/>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678115" y="426773"/>
            <a:ext cx="21128215" cy="12027252"/>
            <a:chOff x="0" y="0"/>
            <a:chExt cx="28170954" cy="16036336"/>
          </a:xfrm>
        </p:grpSpPr>
        <p:grpSp>
          <p:nvGrpSpPr>
            <p:cNvPr id="7" name="Group 7"/>
            <p:cNvGrpSpPr/>
            <p:nvPr/>
          </p:nvGrpSpPr>
          <p:grpSpPr>
            <a:xfrm rot="-4973104">
              <a:off x="23490043" y="11278748"/>
              <a:ext cx="4114800" cy="4114800"/>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F7F7"/>
              </a:solidFill>
            </p:spPr>
          </p:sp>
          <p:sp>
            <p:nvSpPr>
              <p:cNvPr id="9" name="TextBox 9"/>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10" name="Group 10"/>
            <p:cNvGrpSpPr/>
            <p:nvPr/>
          </p:nvGrpSpPr>
          <p:grpSpPr>
            <a:xfrm rot="-4973104">
              <a:off x="23628281" y="11477488"/>
              <a:ext cx="4114800" cy="4114800"/>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A5568"/>
              </a:solidFill>
            </p:spPr>
          </p:sp>
          <p:sp>
            <p:nvSpPr>
              <p:cNvPr id="12" name="TextBox 12"/>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3"/>
            <p:cNvGrpSpPr/>
            <p:nvPr/>
          </p:nvGrpSpPr>
          <p:grpSpPr>
            <a:xfrm rot="-4973104">
              <a:off x="23817167" y="11682549"/>
              <a:ext cx="4114800" cy="4114800"/>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4A373"/>
              </a:solidFill>
            </p:spPr>
          </p:sp>
          <p:sp>
            <p:nvSpPr>
              <p:cNvPr id="15" name="TextBox 15"/>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16" name="Group 16"/>
            <p:cNvGrpSpPr/>
            <p:nvPr/>
          </p:nvGrpSpPr>
          <p:grpSpPr>
            <a:xfrm>
              <a:off x="360174" y="10716066"/>
              <a:ext cx="4114800" cy="4114800"/>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F7F7"/>
              </a:solidFill>
            </p:spPr>
          </p:sp>
          <p:sp>
            <p:nvSpPr>
              <p:cNvPr id="18" name="TextBox 18"/>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19" name="Group 19"/>
            <p:cNvGrpSpPr/>
            <p:nvPr/>
          </p:nvGrpSpPr>
          <p:grpSpPr>
            <a:xfrm>
              <a:off x="180087" y="10877856"/>
              <a:ext cx="4114800" cy="4114800"/>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A5568"/>
              </a:solidFill>
            </p:spPr>
          </p:sp>
          <p:sp>
            <p:nvSpPr>
              <p:cNvPr id="21" name="TextBox 21"/>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22" name="Group 22"/>
            <p:cNvGrpSpPr/>
            <p:nvPr/>
          </p:nvGrpSpPr>
          <p:grpSpPr>
            <a:xfrm>
              <a:off x="0" y="11090686"/>
              <a:ext cx="4114800" cy="4114800"/>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4A373"/>
              </a:solidFill>
            </p:spPr>
          </p:sp>
          <p:sp>
            <p:nvSpPr>
              <p:cNvPr id="24" name="TextBox 24"/>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sp>
          <p:nvSpPr>
            <p:cNvPr id="25" name="Freeform 25"/>
            <p:cNvSpPr/>
            <p:nvPr/>
          </p:nvSpPr>
          <p:spPr>
            <a:xfrm>
              <a:off x="2689828" y="36650"/>
              <a:ext cx="412932" cy="751026"/>
            </a:xfrm>
            <a:custGeom>
              <a:avLst/>
              <a:gdLst/>
              <a:ahLst/>
              <a:cxnLst/>
              <a:rect l="l" t="t" r="r" b="b"/>
              <a:pathLst>
                <a:path w="412932" h="751026">
                  <a:moveTo>
                    <a:pt x="0" y="0"/>
                  </a:moveTo>
                  <a:lnTo>
                    <a:pt x="412932" y="0"/>
                  </a:lnTo>
                  <a:lnTo>
                    <a:pt x="412932" y="751026"/>
                  </a:lnTo>
                  <a:lnTo>
                    <a:pt x="0" y="7510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6" name="Freeform 26"/>
            <p:cNvSpPr/>
            <p:nvPr/>
          </p:nvSpPr>
          <p:spPr>
            <a:xfrm>
              <a:off x="3289869" y="83114"/>
              <a:ext cx="271302" cy="657768"/>
            </a:xfrm>
            <a:custGeom>
              <a:avLst/>
              <a:gdLst/>
              <a:ahLst/>
              <a:cxnLst/>
              <a:rect l="l" t="t" r="r" b="b"/>
              <a:pathLst>
                <a:path w="271302" h="657768">
                  <a:moveTo>
                    <a:pt x="0" y="0"/>
                  </a:moveTo>
                  <a:lnTo>
                    <a:pt x="271302" y="0"/>
                  </a:lnTo>
                  <a:lnTo>
                    <a:pt x="271302" y="657768"/>
                  </a:lnTo>
                  <a:lnTo>
                    <a:pt x="0" y="6577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7" name="Freeform 27"/>
            <p:cNvSpPr/>
            <p:nvPr/>
          </p:nvSpPr>
          <p:spPr>
            <a:xfrm>
              <a:off x="3319585" y="981206"/>
              <a:ext cx="256106" cy="226538"/>
            </a:xfrm>
            <a:custGeom>
              <a:avLst/>
              <a:gdLst/>
              <a:ahLst/>
              <a:cxnLst/>
              <a:rect l="l" t="t" r="r" b="b"/>
              <a:pathLst>
                <a:path w="256106" h="226538">
                  <a:moveTo>
                    <a:pt x="0" y="0"/>
                  </a:moveTo>
                  <a:lnTo>
                    <a:pt x="256107" y="0"/>
                  </a:lnTo>
                  <a:lnTo>
                    <a:pt x="256107" y="226538"/>
                  </a:lnTo>
                  <a:lnTo>
                    <a:pt x="0" y="22653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8" name="Freeform 28"/>
            <p:cNvSpPr/>
            <p:nvPr/>
          </p:nvSpPr>
          <p:spPr>
            <a:xfrm>
              <a:off x="3817162" y="980397"/>
              <a:ext cx="139566" cy="228278"/>
            </a:xfrm>
            <a:custGeom>
              <a:avLst/>
              <a:gdLst/>
              <a:ahLst/>
              <a:cxnLst/>
              <a:rect l="l" t="t" r="r" b="b"/>
              <a:pathLst>
                <a:path w="139566" h="228278">
                  <a:moveTo>
                    <a:pt x="0" y="0"/>
                  </a:moveTo>
                  <a:lnTo>
                    <a:pt x="139567" y="0"/>
                  </a:lnTo>
                  <a:lnTo>
                    <a:pt x="139567" y="228278"/>
                  </a:lnTo>
                  <a:lnTo>
                    <a:pt x="0" y="22827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9" name="Freeform 29"/>
            <p:cNvSpPr/>
            <p:nvPr/>
          </p:nvSpPr>
          <p:spPr>
            <a:xfrm>
              <a:off x="3749629" y="37702"/>
              <a:ext cx="411185" cy="750082"/>
            </a:xfrm>
            <a:custGeom>
              <a:avLst/>
              <a:gdLst/>
              <a:ahLst/>
              <a:cxnLst/>
              <a:rect l="l" t="t" r="r" b="b"/>
              <a:pathLst>
                <a:path w="411185" h="750082">
                  <a:moveTo>
                    <a:pt x="0" y="0"/>
                  </a:moveTo>
                  <a:lnTo>
                    <a:pt x="411185" y="0"/>
                  </a:lnTo>
                  <a:lnTo>
                    <a:pt x="411185" y="750082"/>
                  </a:lnTo>
                  <a:lnTo>
                    <a:pt x="0" y="75008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0" name="Freeform 30"/>
            <p:cNvSpPr/>
            <p:nvPr/>
          </p:nvSpPr>
          <p:spPr>
            <a:xfrm>
              <a:off x="4195103" y="981145"/>
              <a:ext cx="200598" cy="228204"/>
            </a:xfrm>
            <a:custGeom>
              <a:avLst/>
              <a:gdLst/>
              <a:ahLst/>
              <a:cxnLst/>
              <a:rect l="l" t="t" r="r" b="b"/>
              <a:pathLst>
                <a:path w="200598" h="228204">
                  <a:moveTo>
                    <a:pt x="0" y="0"/>
                  </a:moveTo>
                  <a:lnTo>
                    <a:pt x="200599" y="0"/>
                  </a:lnTo>
                  <a:lnTo>
                    <a:pt x="200599" y="228204"/>
                  </a:lnTo>
                  <a:lnTo>
                    <a:pt x="0" y="22820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31" name="Freeform 31"/>
            <p:cNvSpPr/>
            <p:nvPr/>
          </p:nvSpPr>
          <p:spPr>
            <a:xfrm>
              <a:off x="4349454" y="82986"/>
              <a:ext cx="322986" cy="657998"/>
            </a:xfrm>
            <a:custGeom>
              <a:avLst/>
              <a:gdLst/>
              <a:ahLst/>
              <a:cxnLst/>
              <a:rect l="l" t="t" r="r" b="b"/>
              <a:pathLst>
                <a:path w="322986" h="657998">
                  <a:moveTo>
                    <a:pt x="0" y="0"/>
                  </a:moveTo>
                  <a:lnTo>
                    <a:pt x="322986" y="0"/>
                  </a:lnTo>
                  <a:lnTo>
                    <a:pt x="322986" y="657997"/>
                  </a:lnTo>
                  <a:lnTo>
                    <a:pt x="0" y="65799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32" name="Freeform 32"/>
            <p:cNvSpPr/>
            <p:nvPr/>
          </p:nvSpPr>
          <p:spPr>
            <a:xfrm>
              <a:off x="4618490" y="981914"/>
              <a:ext cx="202676" cy="225729"/>
            </a:xfrm>
            <a:custGeom>
              <a:avLst/>
              <a:gdLst/>
              <a:ahLst/>
              <a:cxnLst/>
              <a:rect l="l" t="t" r="r" b="b"/>
              <a:pathLst>
                <a:path w="202676" h="225729">
                  <a:moveTo>
                    <a:pt x="0" y="0"/>
                  </a:moveTo>
                  <a:lnTo>
                    <a:pt x="202675" y="0"/>
                  </a:lnTo>
                  <a:lnTo>
                    <a:pt x="202675" y="225729"/>
                  </a:lnTo>
                  <a:lnTo>
                    <a:pt x="0" y="22572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33" name="Freeform 33"/>
            <p:cNvSpPr/>
            <p:nvPr/>
          </p:nvSpPr>
          <p:spPr>
            <a:xfrm>
              <a:off x="5037505" y="982953"/>
              <a:ext cx="222970" cy="223948"/>
            </a:xfrm>
            <a:custGeom>
              <a:avLst/>
              <a:gdLst/>
              <a:ahLst/>
              <a:cxnLst/>
              <a:rect l="l" t="t" r="r" b="b"/>
              <a:pathLst>
                <a:path w="222970" h="223948">
                  <a:moveTo>
                    <a:pt x="0" y="0"/>
                  </a:moveTo>
                  <a:lnTo>
                    <a:pt x="222970" y="0"/>
                  </a:lnTo>
                  <a:lnTo>
                    <a:pt x="222970" y="223948"/>
                  </a:lnTo>
                  <a:lnTo>
                    <a:pt x="0" y="22394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34" name="Freeform 34"/>
            <p:cNvSpPr/>
            <p:nvPr/>
          </p:nvSpPr>
          <p:spPr>
            <a:xfrm>
              <a:off x="4727988" y="37884"/>
              <a:ext cx="912856" cy="773546"/>
            </a:xfrm>
            <a:custGeom>
              <a:avLst/>
              <a:gdLst/>
              <a:ahLst/>
              <a:cxnLst/>
              <a:rect l="l" t="t" r="r" b="b"/>
              <a:pathLst>
                <a:path w="912856" h="773546">
                  <a:moveTo>
                    <a:pt x="0" y="0"/>
                  </a:moveTo>
                  <a:lnTo>
                    <a:pt x="912857" y="0"/>
                  </a:lnTo>
                  <a:lnTo>
                    <a:pt x="912857" y="773547"/>
                  </a:lnTo>
                  <a:lnTo>
                    <a:pt x="0" y="773547"/>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35" name="Freeform 35"/>
            <p:cNvSpPr/>
            <p:nvPr/>
          </p:nvSpPr>
          <p:spPr>
            <a:xfrm>
              <a:off x="5659682" y="0"/>
              <a:ext cx="600439" cy="891179"/>
            </a:xfrm>
            <a:custGeom>
              <a:avLst/>
              <a:gdLst/>
              <a:ahLst/>
              <a:cxnLst/>
              <a:rect l="l" t="t" r="r" b="b"/>
              <a:pathLst>
                <a:path w="600439" h="891179">
                  <a:moveTo>
                    <a:pt x="0" y="0"/>
                  </a:moveTo>
                  <a:lnTo>
                    <a:pt x="600439" y="0"/>
                  </a:lnTo>
                  <a:lnTo>
                    <a:pt x="600439" y="891179"/>
                  </a:lnTo>
                  <a:lnTo>
                    <a:pt x="0" y="891179"/>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36" name="Freeform 36"/>
            <p:cNvSpPr/>
            <p:nvPr/>
          </p:nvSpPr>
          <p:spPr>
            <a:xfrm>
              <a:off x="22815999" y="0"/>
              <a:ext cx="3489825" cy="802570"/>
            </a:xfrm>
            <a:custGeom>
              <a:avLst/>
              <a:gdLst/>
              <a:ahLst/>
              <a:cxnLst/>
              <a:rect l="l" t="t" r="r" b="b"/>
              <a:pathLst>
                <a:path w="3489825" h="802570">
                  <a:moveTo>
                    <a:pt x="0" y="0"/>
                  </a:moveTo>
                  <a:lnTo>
                    <a:pt x="3489826" y="0"/>
                  </a:lnTo>
                  <a:lnTo>
                    <a:pt x="3489826" y="802570"/>
                  </a:lnTo>
                  <a:lnTo>
                    <a:pt x="0" y="802570"/>
                  </a:lnTo>
                  <a:lnTo>
                    <a:pt x="0" y="0"/>
                  </a:lnTo>
                  <a:close/>
                </a:path>
              </a:pathLst>
            </a:custGeom>
            <a:blipFill>
              <a:blip r:embed="rId25"/>
              <a:stretch>
                <a:fillRect/>
              </a:stretch>
            </a:blipFill>
          </p:spPr>
        </p:sp>
      </p:grpSp>
      <p:sp>
        <p:nvSpPr>
          <p:cNvPr id="37" name="TextBox 37"/>
          <p:cNvSpPr txBox="1"/>
          <p:nvPr/>
        </p:nvSpPr>
        <p:spPr>
          <a:xfrm>
            <a:off x="7608960" y="360098"/>
            <a:ext cx="3366849" cy="620707"/>
          </a:xfrm>
          <a:prstGeom prst="rect">
            <a:avLst/>
          </a:prstGeom>
        </p:spPr>
        <p:txBody>
          <a:bodyPr lIns="0" tIns="0" rIns="0" bIns="0" rtlCol="0" anchor="t">
            <a:spAutoFit/>
          </a:bodyPr>
          <a:lstStyle/>
          <a:p>
            <a:pPr algn="ctr">
              <a:lnSpc>
                <a:spcPts val="5162"/>
              </a:lnSpc>
            </a:pPr>
            <a:r>
              <a:rPr lang="en-US" sz="3687">
                <a:solidFill>
                  <a:srgbClr val="D4A373"/>
                </a:solidFill>
                <a:latin typeface="Anton"/>
                <a:ea typeface="Anton"/>
                <a:cs typeface="Anton"/>
                <a:sym typeface="Anton"/>
              </a:rPr>
              <a:t>DERGİ ÇALIŞMALARI</a:t>
            </a:r>
          </a:p>
        </p:txBody>
      </p:sp>
      <p:sp>
        <p:nvSpPr>
          <p:cNvPr id="38" name="AutoShape 38"/>
          <p:cNvSpPr/>
          <p:nvPr/>
        </p:nvSpPr>
        <p:spPr>
          <a:xfrm>
            <a:off x="4043521" y="8906972"/>
            <a:ext cx="9626438" cy="82533"/>
          </a:xfrm>
          <a:prstGeom prst="rect">
            <a:avLst/>
          </a:prstGeom>
          <a:solidFill>
            <a:srgbClr val="F7F7F7"/>
          </a:solidFill>
        </p:spPr>
      </p:sp>
      <p:sp>
        <p:nvSpPr>
          <p:cNvPr id="39" name="AutoShape 39"/>
          <p:cNvSpPr/>
          <p:nvPr/>
        </p:nvSpPr>
        <p:spPr>
          <a:xfrm rot="-5400000">
            <a:off x="275837" y="5147712"/>
            <a:ext cx="7609477" cy="74109"/>
          </a:xfrm>
          <a:prstGeom prst="rect">
            <a:avLst/>
          </a:prstGeom>
          <a:solidFill>
            <a:srgbClr val="F7F7F7"/>
          </a:solidFill>
        </p:spPr>
      </p:sp>
      <p:sp>
        <p:nvSpPr>
          <p:cNvPr id="40" name="AutoShape 40"/>
          <p:cNvSpPr/>
          <p:nvPr/>
        </p:nvSpPr>
        <p:spPr>
          <a:xfrm rot="5400000">
            <a:off x="9894472" y="5155514"/>
            <a:ext cx="7609477" cy="58504"/>
          </a:xfrm>
          <a:prstGeom prst="rect">
            <a:avLst/>
          </a:prstGeom>
          <a:solidFill>
            <a:srgbClr val="F7F7F7"/>
          </a:solidFill>
        </p:spPr>
      </p:sp>
      <p:sp>
        <p:nvSpPr>
          <p:cNvPr id="41" name="AutoShape 41"/>
          <p:cNvSpPr/>
          <p:nvPr/>
        </p:nvSpPr>
        <p:spPr>
          <a:xfrm>
            <a:off x="4080576" y="1297495"/>
            <a:ext cx="9647887" cy="82533"/>
          </a:xfrm>
          <a:prstGeom prst="rect">
            <a:avLst/>
          </a:prstGeom>
          <a:solidFill>
            <a:srgbClr val="F7F7F7"/>
          </a:solidFill>
        </p:spPr>
      </p:sp>
      <p:sp>
        <p:nvSpPr>
          <p:cNvPr id="42" name="Freeform 42"/>
          <p:cNvSpPr/>
          <p:nvPr/>
        </p:nvSpPr>
        <p:spPr>
          <a:xfrm>
            <a:off x="4117631" y="1380028"/>
            <a:ext cx="9552329" cy="7526945"/>
          </a:xfrm>
          <a:custGeom>
            <a:avLst/>
            <a:gdLst/>
            <a:ahLst/>
            <a:cxnLst/>
            <a:rect l="l" t="t" r="r" b="b"/>
            <a:pathLst>
              <a:path w="9552329" h="7526945">
                <a:moveTo>
                  <a:pt x="0" y="0"/>
                </a:moveTo>
                <a:lnTo>
                  <a:pt x="9552328" y="0"/>
                </a:lnTo>
                <a:lnTo>
                  <a:pt x="9552328" y="7526944"/>
                </a:lnTo>
                <a:lnTo>
                  <a:pt x="0" y="7526944"/>
                </a:lnTo>
                <a:lnTo>
                  <a:pt x="0" y="0"/>
                </a:lnTo>
                <a:close/>
              </a:path>
            </a:pathLst>
          </a:custGeom>
          <a:blipFill>
            <a:blip r:embed="rId26"/>
            <a:stretch>
              <a:fillRect l="-16854" r="-23229"/>
            </a:stretch>
          </a:blipFill>
        </p:spPr>
      </p:sp>
      <p:sp>
        <p:nvSpPr>
          <p:cNvPr id="43" name="TextBox 43"/>
          <p:cNvSpPr txBox="1"/>
          <p:nvPr/>
        </p:nvSpPr>
        <p:spPr>
          <a:xfrm>
            <a:off x="69674" y="9665014"/>
            <a:ext cx="1133299" cy="196991"/>
          </a:xfrm>
          <a:prstGeom prst="rect">
            <a:avLst/>
          </a:prstGeom>
        </p:spPr>
        <p:txBody>
          <a:bodyPr lIns="0" tIns="0" rIns="0" bIns="0" rtlCol="0" anchor="t">
            <a:spAutoFit/>
          </a:bodyPr>
          <a:lstStyle/>
          <a:p>
            <a:pPr algn="ctr">
              <a:lnSpc>
                <a:spcPts val="1533"/>
              </a:lnSpc>
            </a:pPr>
            <a:r>
              <a:rPr lang="en-US" sz="1095" b="1">
                <a:solidFill>
                  <a:srgbClr val="680021"/>
                </a:solidFill>
                <a:latin typeface="DejaVu Serif Bold"/>
                <a:ea typeface="DejaVu Serif Bold"/>
                <a:cs typeface="DejaVu Serif Bold"/>
                <a:sym typeface="DejaVu Serif Bold"/>
              </a:rPr>
              <a:t>29-30.12.2025</a:t>
            </a:r>
          </a:p>
        </p:txBody>
      </p:sp>
      <p:grpSp>
        <p:nvGrpSpPr>
          <p:cNvPr id="44" name="Group 44"/>
          <p:cNvGrpSpPr/>
          <p:nvPr/>
        </p:nvGrpSpPr>
        <p:grpSpPr>
          <a:xfrm>
            <a:off x="9169627" y="9981913"/>
            <a:ext cx="51254" cy="311889"/>
            <a:chOff x="0" y="0"/>
            <a:chExt cx="13499" cy="82144"/>
          </a:xfrm>
        </p:grpSpPr>
        <p:sp>
          <p:nvSpPr>
            <p:cNvPr id="45" name="Freeform 45"/>
            <p:cNvSpPr/>
            <p:nvPr/>
          </p:nvSpPr>
          <p:spPr>
            <a:xfrm>
              <a:off x="0" y="0"/>
              <a:ext cx="13499" cy="82144"/>
            </a:xfrm>
            <a:custGeom>
              <a:avLst/>
              <a:gdLst/>
              <a:ahLst/>
              <a:cxnLst/>
              <a:rect l="l" t="t" r="r" b="b"/>
              <a:pathLst>
                <a:path w="13499" h="82144">
                  <a:moveTo>
                    <a:pt x="0" y="0"/>
                  </a:moveTo>
                  <a:lnTo>
                    <a:pt x="13499" y="0"/>
                  </a:lnTo>
                  <a:lnTo>
                    <a:pt x="13499" y="82144"/>
                  </a:lnTo>
                  <a:lnTo>
                    <a:pt x="0" y="82144"/>
                  </a:lnTo>
                  <a:close/>
                </a:path>
              </a:pathLst>
            </a:custGeom>
            <a:solidFill>
              <a:srgbClr val="D4A373"/>
            </a:solidFill>
          </p:spPr>
        </p:sp>
        <p:sp>
          <p:nvSpPr>
            <p:cNvPr id="46" name="TextBox 46"/>
            <p:cNvSpPr txBox="1"/>
            <p:nvPr/>
          </p:nvSpPr>
          <p:spPr>
            <a:xfrm>
              <a:off x="0" y="-47625"/>
              <a:ext cx="13499" cy="129769"/>
            </a:xfrm>
            <a:prstGeom prst="rect">
              <a:avLst/>
            </a:prstGeom>
          </p:spPr>
          <p:txBody>
            <a:bodyPr lIns="50800" tIns="50800" rIns="50800" bIns="50800" rtlCol="0" anchor="ctr"/>
            <a:lstStyle/>
            <a:p>
              <a:pPr algn="ctr">
                <a:lnSpc>
                  <a:spcPts val="2659"/>
                </a:lnSpc>
              </a:pPr>
              <a:endParaRPr/>
            </a:p>
          </p:txBody>
        </p:sp>
      </p:grpSp>
      <p:sp>
        <p:nvSpPr>
          <p:cNvPr id="47" name="TextBox 47"/>
          <p:cNvSpPr txBox="1"/>
          <p:nvPr/>
        </p:nvSpPr>
        <p:spPr>
          <a:xfrm>
            <a:off x="17202831" y="9672882"/>
            <a:ext cx="473414" cy="340146"/>
          </a:xfrm>
          <a:prstGeom prst="rect">
            <a:avLst/>
          </a:prstGeom>
        </p:spPr>
        <p:txBody>
          <a:bodyPr lIns="0" tIns="0" rIns="0" bIns="0" rtlCol="0" anchor="t">
            <a:spAutoFit/>
          </a:bodyPr>
          <a:lstStyle/>
          <a:p>
            <a:pPr algn="ctr">
              <a:lnSpc>
                <a:spcPts val="2776"/>
              </a:lnSpc>
            </a:pPr>
            <a:r>
              <a:rPr lang="en-US" sz="1983">
                <a:solidFill>
                  <a:srgbClr val="6E1E2D"/>
                </a:solidFill>
                <a:latin typeface="Anton"/>
                <a:ea typeface="Anton"/>
                <a:cs typeface="Anton"/>
                <a:sym typeface="Anton"/>
              </a:rPr>
              <a:t>25</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6E1E2D"/>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546" b="-44231"/>
            </a:stretch>
          </a:blipFill>
        </p:spPr>
      </p:sp>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680021">
                <a:alpha val="66667"/>
              </a:srgbClr>
            </a:solidFill>
          </p:spPr>
        </p:sp>
        <p:sp>
          <p:nvSpPr>
            <p:cNvPr id="5" name="TextBox 5"/>
            <p:cNvSpPr txBox="1"/>
            <p:nvPr/>
          </p:nvSpPr>
          <p:spPr>
            <a:xfrm>
              <a:off x="0" y="-47625"/>
              <a:ext cx="4816593" cy="2756958"/>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5760177" y="8706594"/>
            <a:ext cx="3689923" cy="3747431"/>
            <a:chOff x="0" y="0"/>
            <a:chExt cx="4919898" cy="4996575"/>
          </a:xfrm>
        </p:grpSpPr>
        <p:grpSp>
          <p:nvGrpSpPr>
            <p:cNvPr id="7" name="Group 7"/>
            <p:cNvGrpSpPr/>
            <p:nvPr/>
          </p:nvGrpSpPr>
          <p:grpSpPr>
            <a:xfrm rot="-4973104">
              <a:off x="238987" y="238987"/>
              <a:ext cx="4114800" cy="4114800"/>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F7F7"/>
              </a:solidFill>
            </p:spPr>
          </p:sp>
          <p:sp>
            <p:nvSpPr>
              <p:cNvPr id="9" name="TextBox 9"/>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10" name="Group 10"/>
            <p:cNvGrpSpPr/>
            <p:nvPr/>
          </p:nvGrpSpPr>
          <p:grpSpPr>
            <a:xfrm rot="-4973104">
              <a:off x="377225" y="437726"/>
              <a:ext cx="4114800" cy="4114800"/>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A5568"/>
              </a:solidFill>
            </p:spPr>
          </p:sp>
          <p:sp>
            <p:nvSpPr>
              <p:cNvPr id="12" name="TextBox 12"/>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3"/>
            <p:cNvGrpSpPr/>
            <p:nvPr/>
          </p:nvGrpSpPr>
          <p:grpSpPr>
            <a:xfrm rot="-4973104">
              <a:off x="566111" y="642788"/>
              <a:ext cx="4114800" cy="4114800"/>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4A373"/>
              </a:solidFill>
            </p:spPr>
          </p:sp>
          <p:sp>
            <p:nvSpPr>
              <p:cNvPr id="15" name="TextBox 15"/>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grpSp>
        <p:nvGrpSpPr>
          <p:cNvPr id="16" name="Group 16"/>
          <p:cNvGrpSpPr/>
          <p:nvPr/>
        </p:nvGrpSpPr>
        <p:grpSpPr>
          <a:xfrm>
            <a:off x="-1678115" y="8463822"/>
            <a:ext cx="3356231" cy="3367065"/>
            <a:chOff x="0" y="0"/>
            <a:chExt cx="4474974" cy="4489420"/>
          </a:xfrm>
        </p:grpSpPr>
        <p:grpSp>
          <p:nvGrpSpPr>
            <p:cNvPr id="17" name="Group 17"/>
            <p:cNvGrpSpPr/>
            <p:nvPr/>
          </p:nvGrpSpPr>
          <p:grpSpPr>
            <a:xfrm>
              <a:off x="360174" y="0"/>
              <a:ext cx="4114800" cy="4114800"/>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F7F7"/>
              </a:solidFill>
            </p:spPr>
          </p:sp>
          <p:sp>
            <p:nvSpPr>
              <p:cNvPr id="19" name="TextBox 19"/>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180087" y="161790"/>
              <a:ext cx="4114800" cy="4114800"/>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A5568"/>
              </a:solidFill>
            </p:spPr>
          </p:sp>
          <p:sp>
            <p:nvSpPr>
              <p:cNvPr id="22" name="TextBox 22"/>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p:cNvGrpSpPr/>
            <p:nvPr/>
          </p:nvGrpSpPr>
          <p:grpSpPr>
            <a:xfrm>
              <a:off x="0" y="374620"/>
              <a:ext cx="4114800" cy="4114800"/>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4A373"/>
              </a:solidFill>
            </p:spPr>
          </p:sp>
          <p:sp>
            <p:nvSpPr>
              <p:cNvPr id="25" name="TextBox 25"/>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grpSp>
        <p:nvGrpSpPr>
          <p:cNvPr id="26" name="Group 26"/>
          <p:cNvGrpSpPr/>
          <p:nvPr/>
        </p:nvGrpSpPr>
        <p:grpSpPr>
          <a:xfrm>
            <a:off x="339255" y="426773"/>
            <a:ext cx="2677720" cy="907012"/>
            <a:chOff x="0" y="0"/>
            <a:chExt cx="3570294" cy="1209349"/>
          </a:xfrm>
        </p:grpSpPr>
        <p:sp>
          <p:nvSpPr>
            <p:cNvPr id="27" name="Freeform 27"/>
            <p:cNvSpPr/>
            <p:nvPr/>
          </p:nvSpPr>
          <p:spPr>
            <a:xfrm>
              <a:off x="0" y="36650"/>
              <a:ext cx="412932" cy="751026"/>
            </a:xfrm>
            <a:custGeom>
              <a:avLst/>
              <a:gdLst/>
              <a:ahLst/>
              <a:cxnLst/>
              <a:rect l="l" t="t" r="r" b="b"/>
              <a:pathLst>
                <a:path w="412932" h="751026">
                  <a:moveTo>
                    <a:pt x="0" y="0"/>
                  </a:moveTo>
                  <a:lnTo>
                    <a:pt x="412932" y="0"/>
                  </a:lnTo>
                  <a:lnTo>
                    <a:pt x="412932" y="751026"/>
                  </a:lnTo>
                  <a:lnTo>
                    <a:pt x="0" y="7510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8" name="Freeform 28"/>
            <p:cNvSpPr/>
            <p:nvPr/>
          </p:nvSpPr>
          <p:spPr>
            <a:xfrm>
              <a:off x="600041" y="83114"/>
              <a:ext cx="271302" cy="657768"/>
            </a:xfrm>
            <a:custGeom>
              <a:avLst/>
              <a:gdLst/>
              <a:ahLst/>
              <a:cxnLst/>
              <a:rect l="l" t="t" r="r" b="b"/>
              <a:pathLst>
                <a:path w="271302" h="657768">
                  <a:moveTo>
                    <a:pt x="0" y="0"/>
                  </a:moveTo>
                  <a:lnTo>
                    <a:pt x="271302" y="0"/>
                  </a:lnTo>
                  <a:lnTo>
                    <a:pt x="271302" y="657768"/>
                  </a:lnTo>
                  <a:lnTo>
                    <a:pt x="0" y="6577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9" name="Freeform 29"/>
            <p:cNvSpPr/>
            <p:nvPr/>
          </p:nvSpPr>
          <p:spPr>
            <a:xfrm>
              <a:off x="629758" y="981206"/>
              <a:ext cx="256106" cy="226538"/>
            </a:xfrm>
            <a:custGeom>
              <a:avLst/>
              <a:gdLst/>
              <a:ahLst/>
              <a:cxnLst/>
              <a:rect l="l" t="t" r="r" b="b"/>
              <a:pathLst>
                <a:path w="256106" h="226538">
                  <a:moveTo>
                    <a:pt x="0" y="0"/>
                  </a:moveTo>
                  <a:lnTo>
                    <a:pt x="256106" y="0"/>
                  </a:lnTo>
                  <a:lnTo>
                    <a:pt x="256106" y="226538"/>
                  </a:lnTo>
                  <a:lnTo>
                    <a:pt x="0" y="22653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30" name="Freeform 30"/>
            <p:cNvSpPr/>
            <p:nvPr/>
          </p:nvSpPr>
          <p:spPr>
            <a:xfrm>
              <a:off x="1127335" y="980397"/>
              <a:ext cx="139566" cy="228278"/>
            </a:xfrm>
            <a:custGeom>
              <a:avLst/>
              <a:gdLst/>
              <a:ahLst/>
              <a:cxnLst/>
              <a:rect l="l" t="t" r="r" b="b"/>
              <a:pathLst>
                <a:path w="139566" h="228278">
                  <a:moveTo>
                    <a:pt x="0" y="0"/>
                  </a:moveTo>
                  <a:lnTo>
                    <a:pt x="139566" y="0"/>
                  </a:lnTo>
                  <a:lnTo>
                    <a:pt x="139566" y="228278"/>
                  </a:lnTo>
                  <a:lnTo>
                    <a:pt x="0" y="22827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1" name="Freeform 31"/>
            <p:cNvSpPr/>
            <p:nvPr/>
          </p:nvSpPr>
          <p:spPr>
            <a:xfrm>
              <a:off x="1059801" y="37702"/>
              <a:ext cx="411185" cy="750082"/>
            </a:xfrm>
            <a:custGeom>
              <a:avLst/>
              <a:gdLst/>
              <a:ahLst/>
              <a:cxnLst/>
              <a:rect l="l" t="t" r="r" b="b"/>
              <a:pathLst>
                <a:path w="411185" h="750082">
                  <a:moveTo>
                    <a:pt x="0" y="0"/>
                  </a:moveTo>
                  <a:lnTo>
                    <a:pt x="411185" y="0"/>
                  </a:lnTo>
                  <a:lnTo>
                    <a:pt x="411185" y="750082"/>
                  </a:lnTo>
                  <a:lnTo>
                    <a:pt x="0" y="75008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2" name="Freeform 32"/>
            <p:cNvSpPr/>
            <p:nvPr/>
          </p:nvSpPr>
          <p:spPr>
            <a:xfrm>
              <a:off x="1505276" y="981145"/>
              <a:ext cx="200598" cy="228204"/>
            </a:xfrm>
            <a:custGeom>
              <a:avLst/>
              <a:gdLst/>
              <a:ahLst/>
              <a:cxnLst/>
              <a:rect l="l" t="t" r="r" b="b"/>
              <a:pathLst>
                <a:path w="200598" h="228204">
                  <a:moveTo>
                    <a:pt x="0" y="0"/>
                  </a:moveTo>
                  <a:lnTo>
                    <a:pt x="200598" y="0"/>
                  </a:lnTo>
                  <a:lnTo>
                    <a:pt x="200598" y="228204"/>
                  </a:lnTo>
                  <a:lnTo>
                    <a:pt x="0" y="22820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33" name="Freeform 33"/>
            <p:cNvSpPr/>
            <p:nvPr/>
          </p:nvSpPr>
          <p:spPr>
            <a:xfrm>
              <a:off x="1659626" y="82986"/>
              <a:ext cx="322986" cy="657998"/>
            </a:xfrm>
            <a:custGeom>
              <a:avLst/>
              <a:gdLst/>
              <a:ahLst/>
              <a:cxnLst/>
              <a:rect l="l" t="t" r="r" b="b"/>
              <a:pathLst>
                <a:path w="322986" h="657998">
                  <a:moveTo>
                    <a:pt x="0" y="0"/>
                  </a:moveTo>
                  <a:lnTo>
                    <a:pt x="322986" y="0"/>
                  </a:lnTo>
                  <a:lnTo>
                    <a:pt x="322986" y="657997"/>
                  </a:lnTo>
                  <a:lnTo>
                    <a:pt x="0" y="65799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34" name="Freeform 34"/>
            <p:cNvSpPr/>
            <p:nvPr/>
          </p:nvSpPr>
          <p:spPr>
            <a:xfrm>
              <a:off x="1928662" y="981914"/>
              <a:ext cx="202676" cy="225729"/>
            </a:xfrm>
            <a:custGeom>
              <a:avLst/>
              <a:gdLst/>
              <a:ahLst/>
              <a:cxnLst/>
              <a:rect l="l" t="t" r="r" b="b"/>
              <a:pathLst>
                <a:path w="202676" h="225729">
                  <a:moveTo>
                    <a:pt x="0" y="0"/>
                  </a:moveTo>
                  <a:lnTo>
                    <a:pt x="202676" y="0"/>
                  </a:lnTo>
                  <a:lnTo>
                    <a:pt x="202676" y="225729"/>
                  </a:lnTo>
                  <a:lnTo>
                    <a:pt x="0" y="22572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35" name="Freeform 35"/>
            <p:cNvSpPr/>
            <p:nvPr/>
          </p:nvSpPr>
          <p:spPr>
            <a:xfrm>
              <a:off x="2347678" y="982953"/>
              <a:ext cx="222970" cy="223948"/>
            </a:xfrm>
            <a:custGeom>
              <a:avLst/>
              <a:gdLst/>
              <a:ahLst/>
              <a:cxnLst/>
              <a:rect l="l" t="t" r="r" b="b"/>
              <a:pathLst>
                <a:path w="222970" h="223948">
                  <a:moveTo>
                    <a:pt x="0" y="0"/>
                  </a:moveTo>
                  <a:lnTo>
                    <a:pt x="222970" y="0"/>
                  </a:lnTo>
                  <a:lnTo>
                    <a:pt x="222970" y="223948"/>
                  </a:lnTo>
                  <a:lnTo>
                    <a:pt x="0" y="22394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36" name="Freeform 36"/>
            <p:cNvSpPr/>
            <p:nvPr/>
          </p:nvSpPr>
          <p:spPr>
            <a:xfrm>
              <a:off x="2038161" y="37884"/>
              <a:ext cx="912856" cy="773546"/>
            </a:xfrm>
            <a:custGeom>
              <a:avLst/>
              <a:gdLst/>
              <a:ahLst/>
              <a:cxnLst/>
              <a:rect l="l" t="t" r="r" b="b"/>
              <a:pathLst>
                <a:path w="912856" h="773546">
                  <a:moveTo>
                    <a:pt x="0" y="0"/>
                  </a:moveTo>
                  <a:lnTo>
                    <a:pt x="912856" y="0"/>
                  </a:lnTo>
                  <a:lnTo>
                    <a:pt x="912856" y="773547"/>
                  </a:lnTo>
                  <a:lnTo>
                    <a:pt x="0" y="773547"/>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37" name="Freeform 37"/>
            <p:cNvSpPr/>
            <p:nvPr/>
          </p:nvSpPr>
          <p:spPr>
            <a:xfrm>
              <a:off x="2969855" y="0"/>
              <a:ext cx="600439" cy="891179"/>
            </a:xfrm>
            <a:custGeom>
              <a:avLst/>
              <a:gdLst/>
              <a:ahLst/>
              <a:cxnLst/>
              <a:rect l="l" t="t" r="r" b="b"/>
              <a:pathLst>
                <a:path w="600439" h="891179">
                  <a:moveTo>
                    <a:pt x="0" y="0"/>
                  </a:moveTo>
                  <a:lnTo>
                    <a:pt x="600439" y="0"/>
                  </a:lnTo>
                  <a:lnTo>
                    <a:pt x="600439" y="891179"/>
                  </a:lnTo>
                  <a:lnTo>
                    <a:pt x="0" y="891179"/>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grpSp>
      <p:sp>
        <p:nvSpPr>
          <p:cNvPr id="38" name="Freeform 38"/>
          <p:cNvSpPr/>
          <p:nvPr/>
        </p:nvSpPr>
        <p:spPr>
          <a:xfrm>
            <a:off x="15433884" y="426773"/>
            <a:ext cx="2617369" cy="601927"/>
          </a:xfrm>
          <a:custGeom>
            <a:avLst/>
            <a:gdLst/>
            <a:ahLst/>
            <a:cxnLst/>
            <a:rect l="l" t="t" r="r" b="b"/>
            <a:pathLst>
              <a:path w="2617369" h="601927">
                <a:moveTo>
                  <a:pt x="0" y="0"/>
                </a:moveTo>
                <a:lnTo>
                  <a:pt x="2617369" y="0"/>
                </a:lnTo>
                <a:lnTo>
                  <a:pt x="2617369" y="601927"/>
                </a:lnTo>
                <a:lnTo>
                  <a:pt x="0" y="601927"/>
                </a:lnTo>
                <a:lnTo>
                  <a:pt x="0" y="0"/>
                </a:lnTo>
                <a:close/>
              </a:path>
            </a:pathLst>
          </a:custGeom>
          <a:blipFill>
            <a:blip r:embed="rId25"/>
            <a:stretch>
              <a:fillRect/>
            </a:stretch>
          </a:blipFill>
        </p:spPr>
      </p:sp>
      <p:sp>
        <p:nvSpPr>
          <p:cNvPr id="39" name="TextBox 39"/>
          <p:cNvSpPr txBox="1"/>
          <p:nvPr/>
        </p:nvSpPr>
        <p:spPr>
          <a:xfrm>
            <a:off x="2881065" y="4289424"/>
            <a:ext cx="12739935" cy="1708151"/>
          </a:xfrm>
          <a:prstGeom prst="rect">
            <a:avLst/>
          </a:prstGeom>
        </p:spPr>
        <p:txBody>
          <a:bodyPr wrap="square" lIns="0" tIns="0" rIns="0" bIns="0" rtlCol="0" anchor="t">
            <a:spAutoFit/>
          </a:bodyPr>
          <a:lstStyle/>
          <a:p>
            <a:pPr algn="ctr">
              <a:lnSpc>
                <a:spcPts val="13999"/>
              </a:lnSpc>
            </a:pPr>
            <a:r>
              <a:rPr lang="en-US" sz="9999" dirty="0">
                <a:solidFill>
                  <a:srgbClr val="6E1E2D"/>
                </a:solidFill>
                <a:latin typeface="Anton"/>
                <a:ea typeface="Anton"/>
                <a:cs typeface="Anton"/>
                <a:sym typeface="Anton"/>
              </a:rPr>
              <a:t>SPONSORLUK ÇALIŞMALARI</a:t>
            </a:r>
          </a:p>
        </p:txBody>
      </p:sp>
      <p:sp>
        <p:nvSpPr>
          <p:cNvPr id="40" name="TextBox 40"/>
          <p:cNvSpPr txBox="1"/>
          <p:nvPr/>
        </p:nvSpPr>
        <p:spPr>
          <a:xfrm>
            <a:off x="3016976" y="4329665"/>
            <a:ext cx="12604024" cy="1708151"/>
          </a:xfrm>
          <a:prstGeom prst="rect">
            <a:avLst/>
          </a:prstGeom>
        </p:spPr>
        <p:txBody>
          <a:bodyPr wrap="square" lIns="0" tIns="0" rIns="0" bIns="0" rtlCol="0" anchor="t">
            <a:spAutoFit/>
          </a:bodyPr>
          <a:lstStyle/>
          <a:p>
            <a:pPr algn="ctr">
              <a:lnSpc>
                <a:spcPts val="13999"/>
              </a:lnSpc>
            </a:pPr>
            <a:r>
              <a:rPr lang="en-US" sz="9999" dirty="0">
                <a:solidFill>
                  <a:srgbClr val="D4A373"/>
                </a:solidFill>
                <a:latin typeface="Anton"/>
                <a:ea typeface="Anton"/>
                <a:cs typeface="Anton"/>
                <a:sym typeface="Anton"/>
              </a:rPr>
              <a:t>SPONSORLUK ÇALIŞMALARI</a:t>
            </a:r>
          </a:p>
        </p:txBody>
      </p:sp>
      <p:sp>
        <p:nvSpPr>
          <p:cNvPr id="41" name="AutoShape 41"/>
          <p:cNvSpPr/>
          <p:nvPr/>
        </p:nvSpPr>
        <p:spPr>
          <a:xfrm>
            <a:off x="3722477" y="7471810"/>
            <a:ext cx="10843046" cy="82567"/>
          </a:xfrm>
          <a:prstGeom prst="rect">
            <a:avLst/>
          </a:prstGeom>
          <a:solidFill>
            <a:srgbClr val="D4A373"/>
          </a:solidFill>
        </p:spPr>
      </p:sp>
      <p:sp>
        <p:nvSpPr>
          <p:cNvPr id="42" name="AutoShape 42"/>
          <p:cNvSpPr/>
          <p:nvPr/>
        </p:nvSpPr>
        <p:spPr>
          <a:xfrm>
            <a:off x="3722477" y="2732623"/>
            <a:ext cx="10843046" cy="82567"/>
          </a:xfrm>
          <a:prstGeom prst="rect">
            <a:avLst/>
          </a:prstGeom>
          <a:solidFill>
            <a:srgbClr val="D4A373"/>
          </a:solidFill>
        </p:spPr>
      </p:sp>
      <p:sp>
        <p:nvSpPr>
          <p:cNvPr id="43" name="TextBox 43"/>
          <p:cNvSpPr txBox="1"/>
          <p:nvPr/>
        </p:nvSpPr>
        <p:spPr>
          <a:xfrm>
            <a:off x="69674" y="9665014"/>
            <a:ext cx="1133299" cy="196991"/>
          </a:xfrm>
          <a:prstGeom prst="rect">
            <a:avLst/>
          </a:prstGeom>
        </p:spPr>
        <p:txBody>
          <a:bodyPr lIns="0" tIns="0" rIns="0" bIns="0" rtlCol="0" anchor="t">
            <a:spAutoFit/>
          </a:bodyPr>
          <a:lstStyle/>
          <a:p>
            <a:pPr algn="ctr">
              <a:lnSpc>
                <a:spcPts val="1533"/>
              </a:lnSpc>
            </a:pPr>
            <a:r>
              <a:rPr lang="en-US" sz="1095" b="1">
                <a:solidFill>
                  <a:srgbClr val="680021"/>
                </a:solidFill>
                <a:latin typeface="DejaVu Serif Bold"/>
                <a:ea typeface="DejaVu Serif Bold"/>
                <a:cs typeface="DejaVu Serif Bold"/>
                <a:sym typeface="DejaVu Serif Bold"/>
              </a:rPr>
              <a:t>29-30.12.2025</a:t>
            </a:r>
          </a:p>
        </p:txBody>
      </p:sp>
      <p:grpSp>
        <p:nvGrpSpPr>
          <p:cNvPr id="44" name="Group 44"/>
          <p:cNvGrpSpPr/>
          <p:nvPr/>
        </p:nvGrpSpPr>
        <p:grpSpPr>
          <a:xfrm>
            <a:off x="9169627" y="9981913"/>
            <a:ext cx="51254" cy="311889"/>
            <a:chOff x="0" y="0"/>
            <a:chExt cx="13499" cy="82144"/>
          </a:xfrm>
        </p:grpSpPr>
        <p:sp>
          <p:nvSpPr>
            <p:cNvPr id="45" name="Freeform 45"/>
            <p:cNvSpPr/>
            <p:nvPr/>
          </p:nvSpPr>
          <p:spPr>
            <a:xfrm>
              <a:off x="0" y="0"/>
              <a:ext cx="13499" cy="82144"/>
            </a:xfrm>
            <a:custGeom>
              <a:avLst/>
              <a:gdLst/>
              <a:ahLst/>
              <a:cxnLst/>
              <a:rect l="l" t="t" r="r" b="b"/>
              <a:pathLst>
                <a:path w="13499" h="82144">
                  <a:moveTo>
                    <a:pt x="0" y="0"/>
                  </a:moveTo>
                  <a:lnTo>
                    <a:pt x="13499" y="0"/>
                  </a:lnTo>
                  <a:lnTo>
                    <a:pt x="13499" y="82144"/>
                  </a:lnTo>
                  <a:lnTo>
                    <a:pt x="0" y="82144"/>
                  </a:lnTo>
                  <a:close/>
                </a:path>
              </a:pathLst>
            </a:custGeom>
            <a:solidFill>
              <a:srgbClr val="D4A373"/>
            </a:solidFill>
          </p:spPr>
        </p:sp>
        <p:sp>
          <p:nvSpPr>
            <p:cNvPr id="46" name="TextBox 46"/>
            <p:cNvSpPr txBox="1"/>
            <p:nvPr/>
          </p:nvSpPr>
          <p:spPr>
            <a:xfrm>
              <a:off x="0" y="-47625"/>
              <a:ext cx="13499" cy="129769"/>
            </a:xfrm>
            <a:prstGeom prst="rect">
              <a:avLst/>
            </a:prstGeom>
          </p:spPr>
          <p:txBody>
            <a:bodyPr lIns="50800" tIns="50800" rIns="50800" bIns="50800" rtlCol="0" anchor="ctr"/>
            <a:lstStyle/>
            <a:p>
              <a:pPr algn="ctr">
                <a:lnSpc>
                  <a:spcPts val="2659"/>
                </a:lnSpc>
              </a:pPr>
              <a:endParaRPr/>
            </a:p>
          </p:txBody>
        </p:sp>
      </p:grpSp>
      <p:sp>
        <p:nvSpPr>
          <p:cNvPr id="47" name="TextBox 47"/>
          <p:cNvSpPr txBox="1"/>
          <p:nvPr/>
        </p:nvSpPr>
        <p:spPr>
          <a:xfrm>
            <a:off x="17221881" y="9655489"/>
            <a:ext cx="473414" cy="340146"/>
          </a:xfrm>
          <a:prstGeom prst="rect">
            <a:avLst/>
          </a:prstGeom>
        </p:spPr>
        <p:txBody>
          <a:bodyPr lIns="0" tIns="0" rIns="0" bIns="0" rtlCol="0" anchor="t">
            <a:spAutoFit/>
          </a:bodyPr>
          <a:lstStyle/>
          <a:p>
            <a:pPr algn="ctr">
              <a:lnSpc>
                <a:spcPts val="2776"/>
              </a:lnSpc>
            </a:pPr>
            <a:r>
              <a:rPr lang="en-US" sz="1983">
                <a:solidFill>
                  <a:srgbClr val="6E1E2D"/>
                </a:solidFill>
                <a:latin typeface="Anton"/>
                <a:ea typeface="Anton"/>
                <a:cs typeface="Anton"/>
                <a:sym typeface="Anton"/>
              </a:rPr>
              <a:t>26</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6E1E2D"/>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546" b="-44231"/>
            </a:stretch>
          </a:blipFill>
        </p:spPr>
      </p:sp>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680021">
                <a:alpha val="66667"/>
              </a:srgbClr>
            </a:solidFill>
          </p:spPr>
        </p:sp>
        <p:sp>
          <p:nvSpPr>
            <p:cNvPr id="5" name="TextBox 5"/>
            <p:cNvSpPr txBox="1"/>
            <p:nvPr/>
          </p:nvSpPr>
          <p:spPr>
            <a:xfrm>
              <a:off x="0" y="-47625"/>
              <a:ext cx="4816593" cy="2756958"/>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678115" y="426773"/>
            <a:ext cx="21128215" cy="12027252"/>
            <a:chOff x="0" y="0"/>
            <a:chExt cx="28170954" cy="16036336"/>
          </a:xfrm>
        </p:grpSpPr>
        <p:grpSp>
          <p:nvGrpSpPr>
            <p:cNvPr id="7" name="Group 7"/>
            <p:cNvGrpSpPr/>
            <p:nvPr/>
          </p:nvGrpSpPr>
          <p:grpSpPr>
            <a:xfrm rot="-4973104">
              <a:off x="23490043" y="11278748"/>
              <a:ext cx="4114800" cy="4114800"/>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F7F7"/>
              </a:solidFill>
            </p:spPr>
          </p:sp>
          <p:sp>
            <p:nvSpPr>
              <p:cNvPr id="9" name="TextBox 9"/>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10" name="Group 10"/>
            <p:cNvGrpSpPr/>
            <p:nvPr/>
          </p:nvGrpSpPr>
          <p:grpSpPr>
            <a:xfrm rot="-4973104">
              <a:off x="23628281" y="11477488"/>
              <a:ext cx="4114800" cy="4114800"/>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A5568"/>
              </a:solidFill>
            </p:spPr>
          </p:sp>
          <p:sp>
            <p:nvSpPr>
              <p:cNvPr id="12" name="TextBox 12"/>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3"/>
            <p:cNvGrpSpPr/>
            <p:nvPr/>
          </p:nvGrpSpPr>
          <p:grpSpPr>
            <a:xfrm rot="-4973104">
              <a:off x="23817167" y="11682549"/>
              <a:ext cx="4114800" cy="4114800"/>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4A373"/>
              </a:solidFill>
            </p:spPr>
          </p:sp>
          <p:sp>
            <p:nvSpPr>
              <p:cNvPr id="15" name="TextBox 15"/>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16" name="Group 16"/>
            <p:cNvGrpSpPr/>
            <p:nvPr/>
          </p:nvGrpSpPr>
          <p:grpSpPr>
            <a:xfrm>
              <a:off x="360174" y="10716066"/>
              <a:ext cx="4114800" cy="4114800"/>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F7F7"/>
              </a:solidFill>
            </p:spPr>
          </p:sp>
          <p:sp>
            <p:nvSpPr>
              <p:cNvPr id="18" name="TextBox 18"/>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19" name="Group 19"/>
            <p:cNvGrpSpPr/>
            <p:nvPr/>
          </p:nvGrpSpPr>
          <p:grpSpPr>
            <a:xfrm>
              <a:off x="180087" y="10877856"/>
              <a:ext cx="4114800" cy="4114800"/>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A5568"/>
              </a:solidFill>
            </p:spPr>
          </p:sp>
          <p:sp>
            <p:nvSpPr>
              <p:cNvPr id="21" name="TextBox 21"/>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22" name="Group 22"/>
            <p:cNvGrpSpPr/>
            <p:nvPr/>
          </p:nvGrpSpPr>
          <p:grpSpPr>
            <a:xfrm>
              <a:off x="0" y="11090686"/>
              <a:ext cx="4114800" cy="4114800"/>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4A373"/>
              </a:solidFill>
            </p:spPr>
          </p:sp>
          <p:sp>
            <p:nvSpPr>
              <p:cNvPr id="24" name="TextBox 24"/>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sp>
          <p:nvSpPr>
            <p:cNvPr id="25" name="Freeform 25"/>
            <p:cNvSpPr/>
            <p:nvPr/>
          </p:nvSpPr>
          <p:spPr>
            <a:xfrm>
              <a:off x="2689828" y="36650"/>
              <a:ext cx="412932" cy="751026"/>
            </a:xfrm>
            <a:custGeom>
              <a:avLst/>
              <a:gdLst/>
              <a:ahLst/>
              <a:cxnLst/>
              <a:rect l="l" t="t" r="r" b="b"/>
              <a:pathLst>
                <a:path w="412932" h="751026">
                  <a:moveTo>
                    <a:pt x="0" y="0"/>
                  </a:moveTo>
                  <a:lnTo>
                    <a:pt x="412932" y="0"/>
                  </a:lnTo>
                  <a:lnTo>
                    <a:pt x="412932" y="751026"/>
                  </a:lnTo>
                  <a:lnTo>
                    <a:pt x="0" y="7510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6" name="Freeform 26"/>
            <p:cNvSpPr/>
            <p:nvPr/>
          </p:nvSpPr>
          <p:spPr>
            <a:xfrm>
              <a:off x="3289869" y="83114"/>
              <a:ext cx="271302" cy="657768"/>
            </a:xfrm>
            <a:custGeom>
              <a:avLst/>
              <a:gdLst/>
              <a:ahLst/>
              <a:cxnLst/>
              <a:rect l="l" t="t" r="r" b="b"/>
              <a:pathLst>
                <a:path w="271302" h="657768">
                  <a:moveTo>
                    <a:pt x="0" y="0"/>
                  </a:moveTo>
                  <a:lnTo>
                    <a:pt x="271302" y="0"/>
                  </a:lnTo>
                  <a:lnTo>
                    <a:pt x="271302" y="657768"/>
                  </a:lnTo>
                  <a:lnTo>
                    <a:pt x="0" y="6577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7" name="Freeform 27"/>
            <p:cNvSpPr/>
            <p:nvPr/>
          </p:nvSpPr>
          <p:spPr>
            <a:xfrm>
              <a:off x="3319585" y="981206"/>
              <a:ext cx="256106" cy="226538"/>
            </a:xfrm>
            <a:custGeom>
              <a:avLst/>
              <a:gdLst/>
              <a:ahLst/>
              <a:cxnLst/>
              <a:rect l="l" t="t" r="r" b="b"/>
              <a:pathLst>
                <a:path w="256106" h="226538">
                  <a:moveTo>
                    <a:pt x="0" y="0"/>
                  </a:moveTo>
                  <a:lnTo>
                    <a:pt x="256107" y="0"/>
                  </a:lnTo>
                  <a:lnTo>
                    <a:pt x="256107" y="226538"/>
                  </a:lnTo>
                  <a:lnTo>
                    <a:pt x="0" y="22653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8" name="Freeform 28"/>
            <p:cNvSpPr/>
            <p:nvPr/>
          </p:nvSpPr>
          <p:spPr>
            <a:xfrm>
              <a:off x="3817162" y="980397"/>
              <a:ext cx="139566" cy="228278"/>
            </a:xfrm>
            <a:custGeom>
              <a:avLst/>
              <a:gdLst/>
              <a:ahLst/>
              <a:cxnLst/>
              <a:rect l="l" t="t" r="r" b="b"/>
              <a:pathLst>
                <a:path w="139566" h="228278">
                  <a:moveTo>
                    <a:pt x="0" y="0"/>
                  </a:moveTo>
                  <a:lnTo>
                    <a:pt x="139567" y="0"/>
                  </a:lnTo>
                  <a:lnTo>
                    <a:pt x="139567" y="228278"/>
                  </a:lnTo>
                  <a:lnTo>
                    <a:pt x="0" y="22827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9" name="Freeform 29"/>
            <p:cNvSpPr/>
            <p:nvPr/>
          </p:nvSpPr>
          <p:spPr>
            <a:xfrm>
              <a:off x="3749629" y="37702"/>
              <a:ext cx="411185" cy="750082"/>
            </a:xfrm>
            <a:custGeom>
              <a:avLst/>
              <a:gdLst/>
              <a:ahLst/>
              <a:cxnLst/>
              <a:rect l="l" t="t" r="r" b="b"/>
              <a:pathLst>
                <a:path w="411185" h="750082">
                  <a:moveTo>
                    <a:pt x="0" y="0"/>
                  </a:moveTo>
                  <a:lnTo>
                    <a:pt x="411185" y="0"/>
                  </a:lnTo>
                  <a:lnTo>
                    <a:pt x="411185" y="750082"/>
                  </a:lnTo>
                  <a:lnTo>
                    <a:pt x="0" y="75008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0" name="Freeform 30"/>
            <p:cNvSpPr/>
            <p:nvPr/>
          </p:nvSpPr>
          <p:spPr>
            <a:xfrm>
              <a:off x="4195103" y="981145"/>
              <a:ext cx="200598" cy="228204"/>
            </a:xfrm>
            <a:custGeom>
              <a:avLst/>
              <a:gdLst/>
              <a:ahLst/>
              <a:cxnLst/>
              <a:rect l="l" t="t" r="r" b="b"/>
              <a:pathLst>
                <a:path w="200598" h="228204">
                  <a:moveTo>
                    <a:pt x="0" y="0"/>
                  </a:moveTo>
                  <a:lnTo>
                    <a:pt x="200599" y="0"/>
                  </a:lnTo>
                  <a:lnTo>
                    <a:pt x="200599" y="228204"/>
                  </a:lnTo>
                  <a:lnTo>
                    <a:pt x="0" y="22820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31" name="Freeform 31"/>
            <p:cNvSpPr/>
            <p:nvPr/>
          </p:nvSpPr>
          <p:spPr>
            <a:xfrm>
              <a:off x="4349454" y="82986"/>
              <a:ext cx="322986" cy="657998"/>
            </a:xfrm>
            <a:custGeom>
              <a:avLst/>
              <a:gdLst/>
              <a:ahLst/>
              <a:cxnLst/>
              <a:rect l="l" t="t" r="r" b="b"/>
              <a:pathLst>
                <a:path w="322986" h="657998">
                  <a:moveTo>
                    <a:pt x="0" y="0"/>
                  </a:moveTo>
                  <a:lnTo>
                    <a:pt x="322986" y="0"/>
                  </a:lnTo>
                  <a:lnTo>
                    <a:pt x="322986" y="657997"/>
                  </a:lnTo>
                  <a:lnTo>
                    <a:pt x="0" y="65799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32" name="Freeform 32"/>
            <p:cNvSpPr/>
            <p:nvPr/>
          </p:nvSpPr>
          <p:spPr>
            <a:xfrm>
              <a:off x="4618490" y="981914"/>
              <a:ext cx="202676" cy="225729"/>
            </a:xfrm>
            <a:custGeom>
              <a:avLst/>
              <a:gdLst/>
              <a:ahLst/>
              <a:cxnLst/>
              <a:rect l="l" t="t" r="r" b="b"/>
              <a:pathLst>
                <a:path w="202676" h="225729">
                  <a:moveTo>
                    <a:pt x="0" y="0"/>
                  </a:moveTo>
                  <a:lnTo>
                    <a:pt x="202675" y="0"/>
                  </a:lnTo>
                  <a:lnTo>
                    <a:pt x="202675" y="225729"/>
                  </a:lnTo>
                  <a:lnTo>
                    <a:pt x="0" y="22572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33" name="Freeform 33"/>
            <p:cNvSpPr/>
            <p:nvPr/>
          </p:nvSpPr>
          <p:spPr>
            <a:xfrm>
              <a:off x="5037505" y="982953"/>
              <a:ext cx="222970" cy="223948"/>
            </a:xfrm>
            <a:custGeom>
              <a:avLst/>
              <a:gdLst/>
              <a:ahLst/>
              <a:cxnLst/>
              <a:rect l="l" t="t" r="r" b="b"/>
              <a:pathLst>
                <a:path w="222970" h="223948">
                  <a:moveTo>
                    <a:pt x="0" y="0"/>
                  </a:moveTo>
                  <a:lnTo>
                    <a:pt x="222970" y="0"/>
                  </a:lnTo>
                  <a:lnTo>
                    <a:pt x="222970" y="223948"/>
                  </a:lnTo>
                  <a:lnTo>
                    <a:pt x="0" y="22394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34" name="Freeform 34"/>
            <p:cNvSpPr/>
            <p:nvPr/>
          </p:nvSpPr>
          <p:spPr>
            <a:xfrm>
              <a:off x="4727988" y="37884"/>
              <a:ext cx="912856" cy="773546"/>
            </a:xfrm>
            <a:custGeom>
              <a:avLst/>
              <a:gdLst/>
              <a:ahLst/>
              <a:cxnLst/>
              <a:rect l="l" t="t" r="r" b="b"/>
              <a:pathLst>
                <a:path w="912856" h="773546">
                  <a:moveTo>
                    <a:pt x="0" y="0"/>
                  </a:moveTo>
                  <a:lnTo>
                    <a:pt x="912857" y="0"/>
                  </a:lnTo>
                  <a:lnTo>
                    <a:pt x="912857" y="773547"/>
                  </a:lnTo>
                  <a:lnTo>
                    <a:pt x="0" y="773547"/>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35" name="Freeform 35"/>
            <p:cNvSpPr/>
            <p:nvPr/>
          </p:nvSpPr>
          <p:spPr>
            <a:xfrm>
              <a:off x="5659682" y="0"/>
              <a:ext cx="600439" cy="891179"/>
            </a:xfrm>
            <a:custGeom>
              <a:avLst/>
              <a:gdLst/>
              <a:ahLst/>
              <a:cxnLst/>
              <a:rect l="l" t="t" r="r" b="b"/>
              <a:pathLst>
                <a:path w="600439" h="891179">
                  <a:moveTo>
                    <a:pt x="0" y="0"/>
                  </a:moveTo>
                  <a:lnTo>
                    <a:pt x="600439" y="0"/>
                  </a:lnTo>
                  <a:lnTo>
                    <a:pt x="600439" y="891179"/>
                  </a:lnTo>
                  <a:lnTo>
                    <a:pt x="0" y="891179"/>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36" name="Freeform 36"/>
            <p:cNvSpPr/>
            <p:nvPr/>
          </p:nvSpPr>
          <p:spPr>
            <a:xfrm>
              <a:off x="22815999" y="0"/>
              <a:ext cx="3489825" cy="802570"/>
            </a:xfrm>
            <a:custGeom>
              <a:avLst/>
              <a:gdLst/>
              <a:ahLst/>
              <a:cxnLst/>
              <a:rect l="l" t="t" r="r" b="b"/>
              <a:pathLst>
                <a:path w="3489825" h="802570">
                  <a:moveTo>
                    <a:pt x="0" y="0"/>
                  </a:moveTo>
                  <a:lnTo>
                    <a:pt x="3489826" y="0"/>
                  </a:lnTo>
                  <a:lnTo>
                    <a:pt x="3489826" y="802570"/>
                  </a:lnTo>
                  <a:lnTo>
                    <a:pt x="0" y="802570"/>
                  </a:lnTo>
                  <a:lnTo>
                    <a:pt x="0" y="0"/>
                  </a:lnTo>
                  <a:close/>
                </a:path>
              </a:pathLst>
            </a:custGeom>
            <a:blipFill>
              <a:blip r:embed="rId25"/>
              <a:stretch>
                <a:fillRect/>
              </a:stretch>
            </a:blipFill>
          </p:spPr>
        </p:sp>
      </p:grpSp>
      <p:sp>
        <p:nvSpPr>
          <p:cNvPr id="37" name="TextBox 37"/>
          <p:cNvSpPr txBox="1"/>
          <p:nvPr/>
        </p:nvSpPr>
        <p:spPr>
          <a:xfrm>
            <a:off x="7002455" y="360098"/>
            <a:ext cx="4579858" cy="620707"/>
          </a:xfrm>
          <a:prstGeom prst="rect">
            <a:avLst/>
          </a:prstGeom>
        </p:spPr>
        <p:txBody>
          <a:bodyPr lIns="0" tIns="0" rIns="0" bIns="0" rtlCol="0" anchor="t">
            <a:spAutoFit/>
          </a:bodyPr>
          <a:lstStyle/>
          <a:p>
            <a:pPr algn="ctr">
              <a:lnSpc>
                <a:spcPts val="5162"/>
              </a:lnSpc>
            </a:pPr>
            <a:r>
              <a:rPr lang="en-US" sz="3687">
                <a:solidFill>
                  <a:srgbClr val="D4A373"/>
                </a:solidFill>
                <a:latin typeface="Anton"/>
                <a:ea typeface="Anton"/>
                <a:cs typeface="Anton"/>
                <a:sym typeface="Anton"/>
              </a:rPr>
              <a:t>SPONSORLUK ÇALIŞMALARI</a:t>
            </a:r>
          </a:p>
        </p:txBody>
      </p:sp>
      <p:sp>
        <p:nvSpPr>
          <p:cNvPr id="38" name="AutoShape 38"/>
          <p:cNvSpPr/>
          <p:nvPr/>
        </p:nvSpPr>
        <p:spPr>
          <a:xfrm>
            <a:off x="1308157" y="8253031"/>
            <a:ext cx="11344928" cy="68948"/>
          </a:xfrm>
          <a:prstGeom prst="rect">
            <a:avLst/>
          </a:prstGeom>
          <a:solidFill>
            <a:srgbClr val="F7F7F7"/>
          </a:solidFill>
        </p:spPr>
      </p:sp>
      <p:sp>
        <p:nvSpPr>
          <p:cNvPr id="39" name="AutoShape 39"/>
          <p:cNvSpPr/>
          <p:nvPr/>
        </p:nvSpPr>
        <p:spPr>
          <a:xfrm rot="-5400000">
            <a:off x="-1826653" y="5099831"/>
            <a:ext cx="6356958" cy="87339"/>
          </a:xfrm>
          <a:prstGeom prst="rect">
            <a:avLst/>
          </a:prstGeom>
          <a:solidFill>
            <a:srgbClr val="F7F7F7"/>
          </a:solidFill>
        </p:spPr>
      </p:sp>
      <p:sp>
        <p:nvSpPr>
          <p:cNvPr id="40" name="AutoShape 40"/>
          <p:cNvSpPr/>
          <p:nvPr/>
        </p:nvSpPr>
        <p:spPr>
          <a:xfrm rot="5400000">
            <a:off x="9509080" y="5109026"/>
            <a:ext cx="6356958" cy="68948"/>
          </a:xfrm>
          <a:prstGeom prst="rect">
            <a:avLst/>
          </a:prstGeom>
          <a:solidFill>
            <a:srgbClr val="F7F7F7"/>
          </a:solidFill>
        </p:spPr>
      </p:sp>
      <p:sp>
        <p:nvSpPr>
          <p:cNvPr id="41" name="AutoShape 41"/>
          <p:cNvSpPr/>
          <p:nvPr/>
        </p:nvSpPr>
        <p:spPr>
          <a:xfrm>
            <a:off x="1351826" y="1896073"/>
            <a:ext cx="11370207" cy="68948"/>
          </a:xfrm>
          <a:prstGeom prst="rect">
            <a:avLst/>
          </a:prstGeom>
          <a:solidFill>
            <a:srgbClr val="F7F7F7"/>
          </a:solidFill>
        </p:spPr>
      </p:sp>
      <p:sp>
        <p:nvSpPr>
          <p:cNvPr id="42" name="TextBox 42"/>
          <p:cNvSpPr txBox="1"/>
          <p:nvPr/>
        </p:nvSpPr>
        <p:spPr>
          <a:xfrm>
            <a:off x="12653085" y="4070350"/>
            <a:ext cx="5657296" cy="2079625"/>
          </a:xfrm>
          <a:prstGeom prst="rect">
            <a:avLst/>
          </a:prstGeom>
        </p:spPr>
        <p:txBody>
          <a:bodyPr lIns="0" tIns="0" rIns="0" bIns="0" rtlCol="0" anchor="t">
            <a:spAutoFit/>
          </a:bodyPr>
          <a:lstStyle/>
          <a:p>
            <a:pPr algn="ctr">
              <a:lnSpc>
                <a:spcPts val="5599"/>
              </a:lnSpc>
            </a:pPr>
            <a:r>
              <a:rPr lang="en-US" sz="3999" spc="523">
                <a:solidFill>
                  <a:srgbClr val="D4A373"/>
                </a:solidFill>
                <a:latin typeface="Anton"/>
                <a:ea typeface="Anton"/>
                <a:cs typeface="Anton"/>
                <a:sym typeface="Anton"/>
              </a:rPr>
              <a:t>ULUDAĞ</a:t>
            </a:r>
          </a:p>
          <a:p>
            <a:pPr algn="ctr">
              <a:lnSpc>
                <a:spcPts val="5599"/>
              </a:lnSpc>
            </a:pPr>
            <a:r>
              <a:rPr lang="en-US" sz="3999" spc="523">
                <a:solidFill>
                  <a:srgbClr val="D4A373"/>
                </a:solidFill>
                <a:latin typeface="Anton"/>
                <a:ea typeface="Anton"/>
                <a:cs typeface="Anton"/>
                <a:sym typeface="Anton"/>
              </a:rPr>
              <a:t>ULAŞIM </a:t>
            </a:r>
          </a:p>
          <a:p>
            <a:pPr algn="ctr">
              <a:lnSpc>
                <a:spcPts val="5599"/>
              </a:lnSpc>
            </a:pPr>
            <a:r>
              <a:rPr lang="en-US" sz="3999" spc="523">
                <a:solidFill>
                  <a:srgbClr val="D4A373"/>
                </a:solidFill>
                <a:latin typeface="Anton"/>
                <a:ea typeface="Anton"/>
                <a:cs typeface="Anton"/>
                <a:sym typeface="Anton"/>
              </a:rPr>
              <a:t>SPONSORLUĞU</a:t>
            </a:r>
          </a:p>
        </p:txBody>
      </p:sp>
      <p:sp>
        <p:nvSpPr>
          <p:cNvPr id="43" name="Freeform 43"/>
          <p:cNvSpPr/>
          <p:nvPr/>
        </p:nvSpPr>
        <p:spPr>
          <a:xfrm>
            <a:off x="1351826" y="1965021"/>
            <a:ext cx="11301259" cy="6356958"/>
          </a:xfrm>
          <a:custGeom>
            <a:avLst/>
            <a:gdLst/>
            <a:ahLst/>
            <a:cxnLst/>
            <a:rect l="l" t="t" r="r" b="b"/>
            <a:pathLst>
              <a:path w="11301259" h="6356958">
                <a:moveTo>
                  <a:pt x="0" y="0"/>
                </a:moveTo>
                <a:lnTo>
                  <a:pt x="11301259" y="0"/>
                </a:lnTo>
                <a:lnTo>
                  <a:pt x="11301259" y="6356958"/>
                </a:lnTo>
                <a:lnTo>
                  <a:pt x="0" y="6356958"/>
                </a:lnTo>
                <a:lnTo>
                  <a:pt x="0" y="0"/>
                </a:lnTo>
                <a:close/>
              </a:path>
            </a:pathLst>
          </a:custGeom>
          <a:blipFill>
            <a:blip r:embed="rId26"/>
            <a:stretch>
              <a:fillRect/>
            </a:stretch>
          </a:blipFill>
        </p:spPr>
      </p:sp>
      <p:sp>
        <p:nvSpPr>
          <p:cNvPr id="44" name="TextBox 44"/>
          <p:cNvSpPr txBox="1"/>
          <p:nvPr/>
        </p:nvSpPr>
        <p:spPr>
          <a:xfrm>
            <a:off x="69674" y="9665014"/>
            <a:ext cx="1133299" cy="196991"/>
          </a:xfrm>
          <a:prstGeom prst="rect">
            <a:avLst/>
          </a:prstGeom>
        </p:spPr>
        <p:txBody>
          <a:bodyPr lIns="0" tIns="0" rIns="0" bIns="0" rtlCol="0" anchor="t">
            <a:spAutoFit/>
          </a:bodyPr>
          <a:lstStyle/>
          <a:p>
            <a:pPr algn="ctr">
              <a:lnSpc>
                <a:spcPts val="1533"/>
              </a:lnSpc>
            </a:pPr>
            <a:r>
              <a:rPr lang="en-US" sz="1095" b="1">
                <a:solidFill>
                  <a:srgbClr val="680021"/>
                </a:solidFill>
                <a:latin typeface="DejaVu Serif Bold"/>
                <a:ea typeface="DejaVu Serif Bold"/>
                <a:cs typeface="DejaVu Serif Bold"/>
                <a:sym typeface="DejaVu Serif Bold"/>
              </a:rPr>
              <a:t>29-30.12.2025</a:t>
            </a:r>
          </a:p>
        </p:txBody>
      </p:sp>
      <p:grpSp>
        <p:nvGrpSpPr>
          <p:cNvPr id="45" name="Group 45"/>
          <p:cNvGrpSpPr/>
          <p:nvPr/>
        </p:nvGrpSpPr>
        <p:grpSpPr>
          <a:xfrm>
            <a:off x="9169627" y="9981913"/>
            <a:ext cx="51254" cy="311889"/>
            <a:chOff x="0" y="0"/>
            <a:chExt cx="13499" cy="82144"/>
          </a:xfrm>
        </p:grpSpPr>
        <p:sp>
          <p:nvSpPr>
            <p:cNvPr id="46" name="Freeform 46"/>
            <p:cNvSpPr/>
            <p:nvPr/>
          </p:nvSpPr>
          <p:spPr>
            <a:xfrm>
              <a:off x="0" y="0"/>
              <a:ext cx="13499" cy="82144"/>
            </a:xfrm>
            <a:custGeom>
              <a:avLst/>
              <a:gdLst/>
              <a:ahLst/>
              <a:cxnLst/>
              <a:rect l="l" t="t" r="r" b="b"/>
              <a:pathLst>
                <a:path w="13499" h="82144">
                  <a:moveTo>
                    <a:pt x="0" y="0"/>
                  </a:moveTo>
                  <a:lnTo>
                    <a:pt x="13499" y="0"/>
                  </a:lnTo>
                  <a:lnTo>
                    <a:pt x="13499" y="82144"/>
                  </a:lnTo>
                  <a:lnTo>
                    <a:pt x="0" y="82144"/>
                  </a:lnTo>
                  <a:close/>
                </a:path>
              </a:pathLst>
            </a:custGeom>
            <a:solidFill>
              <a:srgbClr val="D4A373"/>
            </a:solidFill>
          </p:spPr>
        </p:sp>
        <p:sp>
          <p:nvSpPr>
            <p:cNvPr id="47" name="TextBox 47"/>
            <p:cNvSpPr txBox="1"/>
            <p:nvPr/>
          </p:nvSpPr>
          <p:spPr>
            <a:xfrm>
              <a:off x="0" y="-47625"/>
              <a:ext cx="13499" cy="129769"/>
            </a:xfrm>
            <a:prstGeom prst="rect">
              <a:avLst/>
            </a:prstGeom>
          </p:spPr>
          <p:txBody>
            <a:bodyPr lIns="50800" tIns="50800" rIns="50800" bIns="50800" rtlCol="0" anchor="ctr"/>
            <a:lstStyle/>
            <a:p>
              <a:pPr algn="ctr">
                <a:lnSpc>
                  <a:spcPts val="2659"/>
                </a:lnSpc>
              </a:pPr>
              <a:endParaRPr/>
            </a:p>
          </p:txBody>
        </p:sp>
      </p:grpSp>
      <p:sp>
        <p:nvSpPr>
          <p:cNvPr id="48" name="TextBox 48"/>
          <p:cNvSpPr txBox="1"/>
          <p:nvPr/>
        </p:nvSpPr>
        <p:spPr>
          <a:xfrm>
            <a:off x="17183781" y="9672882"/>
            <a:ext cx="473414" cy="340146"/>
          </a:xfrm>
          <a:prstGeom prst="rect">
            <a:avLst/>
          </a:prstGeom>
        </p:spPr>
        <p:txBody>
          <a:bodyPr lIns="0" tIns="0" rIns="0" bIns="0" rtlCol="0" anchor="t">
            <a:spAutoFit/>
          </a:bodyPr>
          <a:lstStyle/>
          <a:p>
            <a:pPr algn="ctr">
              <a:lnSpc>
                <a:spcPts val="2776"/>
              </a:lnSpc>
            </a:pPr>
            <a:r>
              <a:rPr lang="en-US" sz="1983">
                <a:solidFill>
                  <a:srgbClr val="6E1E2D"/>
                </a:solidFill>
                <a:latin typeface="Anton"/>
                <a:ea typeface="Anton"/>
                <a:cs typeface="Anton"/>
                <a:sym typeface="Anton"/>
              </a:rPr>
              <a:t>27</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6E1E2D"/>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546" b="-44231"/>
            </a:stretch>
          </a:blipFill>
        </p:spPr>
      </p:sp>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680021">
                <a:alpha val="66667"/>
              </a:srgbClr>
            </a:solidFill>
          </p:spPr>
        </p:sp>
        <p:sp>
          <p:nvSpPr>
            <p:cNvPr id="5" name="TextBox 5"/>
            <p:cNvSpPr txBox="1"/>
            <p:nvPr/>
          </p:nvSpPr>
          <p:spPr>
            <a:xfrm>
              <a:off x="0" y="-47625"/>
              <a:ext cx="4816593" cy="2756958"/>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678115" y="426773"/>
            <a:ext cx="21128215" cy="12027252"/>
            <a:chOff x="0" y="0"/>
            <a:chExt cx="28170954" cy="16036336"/>
          </a:xfrm>
        </p:grpSpPr>
        <p:grpSp>
          <p:nvGrpSpPr>
            <p:cNvPr id="7" name="Group 7"/>
            <p:cNvGrpSpPr/>
            <p:nvPr/>
          </p:nvGrpSpPr>
          <p:grpSpPr>
            <a:xfrm rot="-4973104">
              <a:off x="23490043" y="11278748"/>
              <a:ext cx="4114800" cy="4114800"/>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F7F7"/>
              </a:solidFill>
            </p:spPr>
          </p:sp>
          <p:sp>
            <p:nvSpPr>
              <p:cNvPr id="9" name="TextBox 9"/>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10" name="Group 10"/>
            <p:cNvGrpSpPr/>
            <p:nvPr/>
          </p:nvGrpSpPr>
          <p:grpSpPr>
            <a:xfrm rot="-4973104">
              <a:off x="23628281" y="11477488"/>
              <a:ext cx="4114800" cy="4114800"/>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A5568"/>
              </a:solidFill>
            </p:spPr>
          </p:sp>
          <p:sp>
            <p:nvSpPr>
              <p:cNvPr id="12" name="TextBox 12"/>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3"/>
            <p:cNvGrpSpPr/>
            <p:nvPr/>
          </p:nvGrpSpPr>
          <p:grpSpPr>
            <a:xfrm rot="-4973104">
              <a:off x="23817167" y="11682549"/>
              <a:ext cx="4114800" cy="4114800"/>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4A373"/>
              </a:solidFill>
            </p:spPr>
          </p:sp>
          <p:sp>
            <p:nvSpPr>
              <p:cNvPr id="15" name="TextBox 15"/>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16" name="Group 16"/>
            <p:cNvGrpSpPr/>
            <p:nvPr/>
          </p:nvGrpSpPr>
          <p:grpSpPr>
            <a:xfrm>
              <a:off x="360174" y="10716066"/>
              <a:ext cx="4114800" cy="4114800"/>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F7F7"/>
              </a:solidFill>
            </p:spPr>
          </p:sp>
          <p:sp>
            <p:nvSpPr>
              <p:cNvPr id="18" name="TextBox 18"/>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19" name="Group 19"/>
            <p:cNvGrpSpPr/>
            <p:nvPr/>
          </p:nvGrpSpPr>
          <p:grpSpPr>
            <a:xfrm>
              <a:off x="180087" y="10877856"/>
              <a:ext cx="4114800" cy="4114800"/>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A5568"/>
              </a:solidFill>
            </p:spPr>
          </p:sp>
          <p:sp>
            <p:nvSpPr>
              <p:cNvPr id="21" name="TextBox 21"/>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22" name="Group 22"/>
            <p:cNvGrpSpPr/>
            <p:nvPr/>
          </p:nvGrpSpPr>
          <p:grpSpPr>
            <a:xfrm>
              <a:off x="0" y="11090686"/>
              <a:ext cx="4114800" cy="4114800"/>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4A373"/>
              </a:solidFill>
            </p:spPr>
          </p:sp>
          <p:sp>
            <p:nvSpPr>
              <p:cNvPr id="24" name="TextBox 24"/>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sp>
          <p:nvSpPr>
            <p:cNvPr id="25" name="Freeform 25"/>
            <p:cNvSpPr/>
            <p:nvPr/>
          </p:nvSpPr>
          <p:spPr>
            <a:xfrm>
              <a:off x="2689828" y="36650"/>
              <a:ext cx="412932" cy="751026"/>
            </a:xfrm>
            <a:custGeom>
              <a:avLst/>
              <a:gdLst/>
              <a:ahLst/>
              <a:cxnLst/>
              <a:rect l="l" t="t" r="r" b="b"/>
              <a:pathLst>
                <a:path w="412932" h="751026">
                  <a:moveTo>
                    <a:pt x="0" y="0"/>
                  </a:moveTo>
                  <a:lnTo>
                    <a:pt x="412932" y="0"/>
                  </a:lnTo>
                  <a:lnTo>
                    <a:pt x="412932" y="751026"/>
                  </a:lnTo>
                  <a:lnTo>
                    <a:pt x="0" y="7510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6" name="Freeform 26"/>
            <p:cNvSpPr/>
            <p:nvPr/>
          </p:nvSpPr>
          <p:spPr>
            <a:xfrm>
              <a:off x="3289869" y="83114"/>
              <a:ext cx="271302" cy="657768"/>
            </a:xfrm>
            <a:custGeom>
              <a:avLst/>
              <a:gdLst/>
              <a:ahLst/>
              <a:cxnLst/>
              <a:rect l="l" t="t" r="r" b="b"/>
              <a:pathLst>
                <a:path w="271302" h="657768">
                  <a:moveTo>
                    <a:pt x="0" y="0"/>
                  </a:moveTo>
                  <a:lnTo>
                    <a:pt x="271302" y="0"/>
                  </a:lnTo>
                  <a:lnTo>
                    <a:pt x="271302" y="657768"/>
                  </a:lnTo>
                  <a:lnTo>
                    <a:pt x="0" y="6577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7" name="Freeform 27"/>
            <p:cNvSpPr/>
            <p:nvPr/>
          </p:nvSpPr>
          <p:spPr>
            <a:xfrm>
              <a:off x="3319585" y="981206"/>
              <a:ext cx="256106" cy="226538"/>
            </a:xfrm>
            <a:custGeom>
              <a:avLst/>
              <a:gdLst/>
              <a:ahLst/>
              <a:cxnLst/>
              <a:rect l="l" t="t" r="r" b="b"/>
              <a:pathLst>
                <a:path w="256106" h="226538">
                  <a:moveTo>
                    <a:pt x="0" y="0"/>
                  </a:moveTo>
                  <a:lnTo>
                    <a:pt x="256107" y="0"/>
                  </a:lnTo>
                  <a:lnTo>
                    <a:pt x="256107" y="226538"/>
                  </a:lnTo>
                  <a:lnTo>
                    <a:pt x="0" y="22653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8" name="Freeform 28"/>
            <p:cNvSpPr/>
            <p:nvPr/>
          </p:nvSpPr>
          <p:spPr>
            <a:xfrm>
              <a:off x="3817162" y="980397"/>
              <a:ext cx="139566" cy="228278"/>
            </a:xfrm>
            <a:custGeom>
              <a:avLst/>
              <a:gdLst/>
              <a:ahLst/>
              <a:cxnLst/>
              <a:rect l="l" t="t" r="r" b="b"/>
              <a:pathLst>
                <a:path w="139566" h="228278">
                  <a:moveTo>
                    <a:pt x="0" y="0"/>
                  </a:moveTo>
                  <a:lnTo>
                    <a:pt x="139567" y="0"/>
                  </a:lnTo>
                  <a:lnTo>
                    <a:pt x="139567" y="228278"/>
                  </a:lnTo>
                  <a:lnTo>
                    <a:pt x="0" y="22827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9" name="Freeform 29"/>
            <p:cNvSpPr/>
            <p:nvPr/>
          </p:nvSpPr>
          <p:spPr>
            <a:xfrm>
              <a:off x="3749629" y="37702"/>
              <a:ext cx="411185" cy="750082"/>
            </a:xfrm>
            <a:custGeom>
              <a:avLst/>
              <a:gdLst/>
              <a:ahLst/>
              <a:cxnLst/>
              <a:rect l="l" t="t" r="r" b="b"/>
              <a:pathLst>
                <a:path w="411185" h="750082">
                  <a:moveTo>
                    <a:pt x="0" y="0"/>
                  </a:moveTo>
                  <a:lnTo>
                    <a:pt x="411185" y="0"/>
                  </a:lnTo>
                  <a:lnTo>
                    <a:pt x="411185" y="750082"/>
                  </a:lnTo>
                  <a:lnTo>
                    <a:pt x="0" y="75008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0" name="Freeform 30"/>
            <p:cNvSpPr/>
            <p:nvPr/>
          </p:nvSpPr>
          <p:spPr>
            <a:xfrm>
              <a:off x="4195103" y="981145"/>
              <a:ext cx="200598" cy="228204"/>
            </a:xfrm>
            <a:custGeom>
              <a:avLst/>
              <a:gdLst/>
              <a:ahLst/>
              <a:cxnLst/>
              <a:rect l="l" t="t" r="r" b="b"/>
              <a:pathLst>
                <a:path w="200598" h="228204">
                  <a:moveTo>
                    <a:pt x="0" y="0"/>
                  </a:moveTo>
                  <a:lnTo>
                    <a:pt x="200599" y="0"/>
                  </a:lnTo>
                  <a:lnTo>
                    <a:pt x="200599" y="228204"/>
                  </a:lnTo>
                  <a:lnTo>
                    <a:pt x="0" y="22820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31" name="Freeform 31"/>
            <p:cNvSpPr/>
            <p:nvPr/>
          </p:nvSpPr>
          <p:spPr>
            <a:xfrm>
              <a:off x="4349454" y="82986"/>
              <a:ext cx="322986" cy="657998"/>
            </a:xfrm>
            <a:custGeom>
              <a:avLst/>
              <a:gdLst/>
              <a:ahLst/>
              <a:cxnLst/>
              <a:rect l="l" t="t" r="r" b="b"/>
              <a:pathLst>
                <a:path w="322986" h="657998">
                  <a:moveTo>
                    <a:pt x="0" y="0"/>
                  </a:moveTo>
                  <a:lnTo>
                    <a:pt x="322986" y="0"/>
                  </a:lnTo>
                  <a:lnTo>
                    <a:pt x="322986" y="657997"/>
                  </a:lnTo>
                  <a:lnTo>
                    <a:pt x="0" y="65799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32" name="Freeform 32"/>
            <p:cNvSpPr/>
            <p:nvPr/>
          </p:nvSpPr>
          <p:spPr>
            <a:xfrm>
              <a:off x="4618490" y="981914"/>
              <a:ext cx="202676" cy="225729"/>
            </a:xfrm>
            <a:custGeom>
              <a:avLst/>
              <a:gdLst/>
              <a:ahLst/>
              <a:cxnLst/>
              <a:rect l="l" t="t" r="r" b="b"/>
              <a:pathLst>
                <a:path w="202676" h="225729">
                  <a:moveTo>
                    <a:pt x="0" y="0"/>
                  </a:moveTo>
                  <a:lnTo>
                    <a:pt x="202675" y="0"/>
                  </a:lnTo>
                  <a:lnTo>
                    <a:pt x="202675" y="225729"/>
                  </a:lnTo>
                  <a:lnTo>
                    <a:pt x="0" y="22572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33" name="Freeform 33"/>
            <p:cNvSpPr/>
            <p:nvPr/>
          </p:nvSpPr>
          <p:spPr>
            <a:xfrm>
              <a:off x="5037505" y="982953"/>
              <a:ext cx="222970" cy="223948"/>
            </a:xfrm>
            <a:custGeom>
              <a:avLst/>
              <a:gdLst/>
              <a:ahLst/>
              <a:cxnLst/>
              <a:rect l="l" t="t" r="r" b="b"/>
              <a:pathLst>
                <a:path w="222970" h="223948">
                  <a:moveTo>
                    <a:pt x="0" y="0"/>
                  </a:moveTo>
                  <a:lnTo>
                    <a:pt x="222970" y="0"/>
                  </a:lnTo>
                  <a:lnTo>
                    <a:pt x="222970" y="223948"/>
                  </a:lnTo>
                  <a:lnTo>
                    <a:pt x="0" y="22394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34" name="Freeform 34"/>
            <p:cNvSpPr/>
            <p:nvPr/>
          </p:nvSpPr>
          <p:spPr>
            <a:xfrm>
              <a:off x="4727988" y="37884"/>
              <a:ext cx="912856" cy="773546"/>
            </a:xfrm>
            <a:custGeom>
              <a:avLst/>
              <a:gdLst/>
              <a:ahLst/>
              <a:cxnLst/>
              <a:rect l="l" t="t" r="r" b="b"/>
              <a:pathLst>
                <a:path w="912856" h="773546">
                  <a:moveTo>
                    <a:pt x="0" y="0"/>
                  </a:moveTo>
                  <a:lnTo>
                    <a:pt x="912857" y="0"/>
                  </a:lnTo>
                  <a:lnTo>
                    <a:pt x="912857" y="773547"/>
                  </a:lnTo>
                  <a:lnTo>
                    <a:pt x="0" y="773547"/>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35" name="Freeform 35"/>
            <p:cNvSpPr/>
            <p:nvPr/>
          </p:nvSpPr>
          <p:spPr>
            <a:xfrm>
              <a:off x="5659682" y="0"/>
              <a:ext cx="600439" cy="891179"/>
            </a:xfrm>
            <a:custGeom>
              <a:avLst/>
              <a:gdLst/>
              <a:ahLst/>
              <a:cxnLst/>
              <a:rect l="l" t="t" r="r" b="b"/>
              <a:pathLst>
                <a:path w="600439" h="891179">
                  <a:moveTo>
                    <a:pt x="0" y="0"/>
                  </a:moveTo>
                  <a:lnTo>
                    <a:pt x="600439" y="0"/>
                  </a:lnTo>
                  <a:lnTo>
                    <a:pt x="600439" y="891179"/>
                  </a:lnTo>
                  <a:lnTo>
                    <a:pt x="0" y="891179"/>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36" name="Freeform 36"/>
            <p:cNvSpPr/>
            <p:nvPr/>
          </p:nvSpPr>
          <p:spPr>
            <a:xfrm>
              <a:off x="22815999" y="0"/>
              <a:ext cx="3489825" cy="802570"/>
            </a:xfrm>
            <a:custGeom>
              <a:avLst/>
              <a:gdLst/>
              <a:ahLst/>
              <a:cxnLst/>
              <a:rect l="l" t="t" r="r" b="b"/>
              <a:pathLst>
                <a:path w="3489825" h="802570">
                  <a:moveTo>
                    <a:pt x="0" y="0"/>
                  </a:moveTo>
                  <a:lnTo>
                    <a:pt x="3489826" y="0"/>
                  </a:lnTo>
                  <a:lnTo>
                    <a:pt x="3489826" y="802570"/>
                  </a:lnTo>
                  <a:lnTo>
                    <a:pt x="0" y="802570"/>
                  </a:lnTo>
                  <a:lnTo>
                    <a:pt x="0" y="0"/>
                  </a:lnTo>
                  <a:close/>
                </a:path>
              </a:pathLst>
            </a:custGeom>
            <a:blipFill>
              <a:blip r:embed="rId25"/>
              <a:stretch>
                <a:fillRect/>
              </a:stretch>
            </a:blipFill>
          </p:spPr>
        </p:sp>
      </p:grpSp>
      <p:sp>
        <p:nvSpPr>
          <p:cNvPr id="37" name="TextBox 37"/>
          <p:cNvSpPr txBox="1"/>
          <p:nvPr/>
        </p:nvSpPr>
        <p:spPr>
          <a:xfrm>
            <a:off x="7655846" y="4194175"/>
            <a:ext cx="2838450" cy="1708151"/>
          </a:xfrm>
          <a:prstGeom prst="rect">
            <a:avLst/>
          </a:prstGeom>
        </p:spPr>
        <p:txBody>
          <a:bodyPr lIns="0" tIns="0" rIns="0" bIns="0" rtlCol="0" anchor="t">
            <a:spAutoFit/>
          </a:bodyPr>
          <a:lstStyle/>
          <a:p>
            <a:pPr algn="ctr">
              <a:lnSpc>
                <a:spcPts val="13999"/>
              </a:lnSpc>
            </a:pPr>
            <a:r>
              <a:rPr lang="en-US" sz="9999">
                <a:solidFill>
                  <a:srgbClr val="6E1E2D"/>
                </a:solidFill>
                <a:latin typeface="Anton"/>
                <a:ea typeface="Anton"/>
                <a:cs typeface="Anton"/>
                <a:sym typeface="Anton"/>
              </a:rPr>
              <a:t>BÜTÇE</a:t>
            </a:r>
          </a:p>
        </p:txBody>
      </p:sp>
      <p:sp>
        <p:nvSpPr>
          <p:cNvPr id="38" name="TextBox 38"/>
          <p:cNvSpPr txBox="1"/>
          <p:nvPr/>
        </p:nvSpPr>
        <p:spPr>
          <a:xfrm>
            <a:off x="7793704" y="4194175"/>
            <a:ext cx="2838450" cy="1708151"/>
          </a:xfrm>
          <a:prstGeom prst="rect">
            <a:avLst/>
          </a:prstGeom>
        </p:spPr>
        <p:txBody>
          <a:bodyPr lIns="0" tIns="0" rIns="0" bIns="0" rtlCol="0" anchor="t">
            <a:spAutoFit/>
          </a:bodyPr>
          <a:lstStyle/>
          <a:p>
            <a:pPr algn="ctr">
              <a:lnSpc>
                <a:spcPts val="13999"/>
              </a:lnSpc>
            </a:pPr>
            <a:r>
              <a:rPr lang="en-US" sz="9999">
                <a:solidFill>
                  <a:srgbClr val="D4A373"/>
                </a:solidFill>
                <a:latin typeface="Anton"/>
                <a:ea typeface="Anton"/>
                <a:cs typeface="Anton"/>
                <a:sym typeface="Anton"/>
              </a:rPr>
              <a:t>BÜTÇE</a:t>
            </a:r>
          </a:p>
        </p:txBody>
      </p:sp>
      <p:sp>
        <p:nvSpPr>
          <p:cNvPr id="39" name="AutoShape 39"/>
          <p:cNvSpPr/>
          <p:nvPr/>
        </p:nvSpPr>
        <p:spPr>
          <a:xfrm>
            <a:off x="3722477" y="7471810"/>
            <a:ext cx="10843046" cy="82567"/>
          </a:xfrm>
          <a:prstGeom prst="rect">
            <a:avLst/>
          </a:prstGeom>
          <a:solidFill>
            <a:srgbClr val="D4A373"/>
          </a:solidFill>
        </p:spPr>
      </p:sp>
      <p:sp>
        <p:nvSpPr>
          <p:cNvPr id="40" name="AutoShape 40"/>
          <p:cNvSpPr/>
          <p:nvPr/>
        </p:nvSpPr>
        <p:spPr>
          <a:xfrm>
            <a:off x="3722477" y="2732623"/>
            <a:ext cx="10843046" cy="82567"/>
          </a:xfrm>
          <a:prstGeom prst="rect">
            <a:avLst/>
          </a:prstGeom>
          <a:solidFill>
            <a:srgbClr val="D4A373"/>
          </a:solidFill>
        </p:spPr>
      </p:sp>
      <p:sp>
        <p:nvSpPr>
          <p:cNvPr id="41" name="TextBox 41"/>
          <p:cNvSpPr txBox="1"/>
          <p:nvPr/>
        </p:nvSpPr>
        <p:spPr>
          <a:xfrm>
            <a:off x="69674" y="9665014"/>
            <a:ext cx="1133299" cy="196991"/>
          </a:xfrm>
          <a:prstGeom prst="rect">
            <a:avLst/>
          </a:prstGeom>
        </p:spPr>
        <p:txBody>
          <a:bodyPr lIns="0" tIns="0" rIns="0" bIns="0" rtlCol="0" anchor="t">
            <a:spAutoFit/>
          </a:bodyPr>
          <a:lstStyle/>
          <a:p>
            <a:pPr algn="ctr">
              <a:lnSpc>
                <a:spcPts val="1533"/>
              </a:lnSpc>
            </a:pPr>
            <a:r>
              <a:rPr lang="en-US" sz="1095" b="1">
                <a:solidFill>
                  <a:srgbClr val="680021"/>
                </a:solidFill>
                <a:latin typeface="DejaVu Serif Bold"/>
                <a:ea typeface="DejaVu Serif Bold"/>
                <a:cs typeface="DejaVu Serif Bold"/>
                <a:sym typeface="DejaVu Serif Bold"/>
              </a:rPr>
              <a:t>29-30.12.2025</a:t>
            </a:r>
          </a:p>
        </p:txBody>
      </p:sp>
      <p:sp>
        <p:nvSpPr>
          <p:cNvPr id="42" name="TextBox 42"/>
          <p:cNvSpPr txBox="1"/>
          <p:nvPr/>
        </p:nvSpPr>
        <p:spPr>
          <a:xfrm>
            <a:off x="17183100" y="9672882"/>
            <a:ext cx="473414" cy="340146"/>
          </a:xfrm>
          <a:prstGeom prst="rect">
            <a:avLst/>
          </a:prstGeom>
        </p:spPr>
        <p:txBody>
          <a:bodyPr lIns="0" tIns="0" rIns="0" bIns="0" rtlCol="0" anchor="t">
            <a:spAutoFit/>
          </a:bodyPr>
          <a:lstStyle/>
          <a:p>
            <a:pPr algn="ctr">
              <a:lnSpc>
                <a:spcPts val="2776"/>
              </a:lnSpc>
            </a:pPr>
            <a:r>
              <a:rPr lang="en-US" sz="1983">
                <a:solidFill>
                  <a:srgbClr val="6E1E2D"/>
                </a:solidFill>
                <a:latin typeface="Anton"/>
                <a:ea typeface="Anton"/>
                <a:cs typeface="Anton"/>
                <a:sym typeface="Anton"/>
              </a:rPr>
              <a:t>28</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6E1E2D"/>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546" b="-44231"/>
            </a:stretch>
          </a:blipFill>
        </p:spPr>
      </p:sp>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680021">
                <a:alpha val="66667"/>
              </a:srgbClr>
            </a:solidFill>
          </p:spPr>
        </p:sp>
        <p:sp>
          <p:nvSpPr>
            <p:cNvPr id="5" name="TextBox 5"/>
            <p:cNvSpPr txBox="1"/>
            <p:nvPr/>
          </p:nvSpPr>
          <p:spPr>
            <a:xfrm>
              <a:off x="0" y="-47625"/>
              <a:ext cx="4816593" cy="2756958"/>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5760177" y="8706594"/>
            <a:ext cx="3689923" cy="3747431"/>
            <a:chOff x="0" y="0"/>
            <a:chExt cx="4919898" cy="4996575"/>
          </a:xfrm>
        </p:grpSpPr>
        <p:grpSp>
          <p:nvGrpSpPr>
            <p:cNvPr id="7" name="Group 7"/>
            <p:cNvGrpSpPr/>
            <p:nvPr/>
          </p:nvGrpSpPr>
          <p:grpSpPr>
            <a:xfrm rot="-4973104">
              <a:off x="238987" y="238987"/>
              <a:ext cx="4114800" cy="4114800"/>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F7F7"/>
              </a:solidFill>
            </p:spPr>
          </p:sp>
          <p:sp>
            <p:nvSpPr>
              <p:cNvPr id="9" name="TextBox 9"/>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10" name="Group 10"/>
            <p:cNvGrpSpPr/>
            <p:nvPr/>
          </p:nvGrpSpPr>
          <p:grpSpPr>
            <a:xfrm rot="-4973104">
              <a:off x="377225" y="437726"/>
              <a:ext cx="4114800" cy="4114800"/>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A5568"/>
              </a:solidFill>
            </p:spPr>
          </p:sp>
          <p:sp>
            <p:nvSpPr>
              <p:cNvPr id="12" name="TextBox 12"/>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3"/>
            <p:cNvGrpSpPr/>
            <p:nvPr/>
          </p:nvGrpSpPr>
          <p:grpSpPr>
            <a:xfrm rot="-4973104">
              <a:off x="566111" y="642788"/>
              <a:ext cx="4114800" cy="4114800"/>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4A373"/>
              </a:solidFill>
            </p:spPr>
          </p:sp>
          <p:sp>
            <p:nvSpPr>
              <p:cNvPr id="15" name="TextBox 15"/>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grpSp>
        <p:nvGrpSpPr>
          <p:cNvPr id="16" name="Group 16"/>
          <p:cNvGrpSpPr/>
          <p:nvPr/>
        </p:nvGrpSpPr>
        <p:grpSpPr>
          <a:xfrm>
            <a:off x="-1678115" y="8463822"/>
            <a:ext cx="3356231" cy="3367065"/>
            <a:chOff x="0" y="0"/>
            <a:chExt cx="4474974" cy="4489420"/>
          </a:xfrm>
        </p:grpSpPr>
        <p:grpSp>
          <p:nvGrpSpPr>
            <p:cNvPr id="17" name="Group 17"/>
            <p:cNvGrpSpPr/>
            <p:nvPr/>
          </p:nvGrpSpPr>
          <p:grpSpPr>
            <a:xfrm>
              <a:off x="360174" y="0"/>
              <a:ext cx="4114800" cy="4114800"/>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F7F7"/>
              </a:solidFill>
            </p:spPr>
          </p:sp>
          <p:sp>
            <p:nvSpPr>
              <p:cNvPr id="19" name="TextBox 19"/>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180087" y="161790"/>
              <a:ext cx="4114800" cy="4114800"/>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A5568"/>
              </a:solidFill>
            </p:spPr>
          </p:sp>
          <p:sp>
            <p:nvSpPr>
              <p:cNvPr id="22" name="TextBox 22"/>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p:cNvGrpSpPr/>
            <p:nvPr/>
          </p:nvGrpSpPr>
          <p:grpSpPr>
            <a:xfrm>
              <a:off x="0" y="374620"/>
              <a:ext cx="4114800" cy="4114800"/>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4A373"/>
              </a:solidFill>
            </p:spPr>
          </p:sp>
          <p:sp>
            <p:nvSpPr>
              <p:cNvPr id="25" name="TextBox 25"/>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sp>
        <p:nvSpPr>
          <p:cNvPr id="26" name="Freeform 26"/>
          <p:cNvSpPr/>
          <p:nvPr/>
        </p:nvSpPr>
        <p:spPr>
          <a:xfrm rot="-5400000">
            <a:off x="6025274" y="4450279"/>
            <a:ext cx="624367" cy="702253"/>
          </a:xfrm>
          <a:custGeom>
            <a:avLst/>
            <a:gdLst/>
            <a:ahLst/>
            <a:cxnLst/>
            <a:rect l="l" t="t" r="r" b="b"/>
            <a:pathLst>
              <a:path w="624367" h="702253">
                <a:moveTo>
                  <a:pt x="0" y="0"/>
                </a:moveTo>
                <a:lnTo>
                  <a:pt x="624366" y="0"/>
                </a:lnTo>
                <a:lnTo>
                  <a:pt x="624366" y="702253"/>
                </a:lnTo>
                <a:lnTo>
                  <a:pt x="0" y="702253"/>
                </a:lnTo>
                <a:lnTo>
                  <a:pt x="0" y="0"/>
                </a:lnTo>
                <a:close/>
              </a:path>
            </a:pathLst>
          </a:custGeom>
          <a:blipFill>
            <a:blip r:embed="rId3">
              <a:alphaModFix amt="6000"/>
              <a:extLst>
                <a:ext uri="{96DAC541-7B7A-43D3-8B79-37D633B846F1}">
                  <asvg:svgBlip xmlns:asvg="http://schemas.microsoft.com/office/drawing/2016/SVG/main" r:embed="rId4"/>
                </a:ext>
              </a:extLst>
            </a:blip>
            <a:stretch>
              <a:fillRect/>
            </a:stretch>
          </a:blipFill>
        </p:spPr>
      </p:sp>
      <p:grpSp>
        <p:nvGrpSpPr>
          <p:cNvPr id="27" name="Group 27"/>
          <p:cNvGrpSpPr/>
          <p:nvPr/>
        </p:nvGrpSpPr>
        <p:grpSpPr>
          <a:xfrm>
            <a:off x="339255" y="426773"/>
            <a:ext cx="2677720" cy="907012"/>
            <a:chOff x="0" y="0"/>
            <a:chExt cx="3570294" cy="1209349"/>
          </a:xfrm>
        </p:grpSpPr>
        <p:sp>
          <p:nvSpPr>
            <p:cNvPr id="28" name="Freeform 28"/>
            <p:cNvSpPr/>
            <p:nvPr/>
          </p:nvSpPr>
          <p:spPr>
            <a:xfrm>
              <a:off x="0" y="36650"/>
              <a:ext cx="412932" cy="751026"/>
            </a:xfrm>
            <a:custGeom>
              <a:avLst/>
              <a:gdLst/>
              <a:ahLst/>
              <a:cxnLst/>
              <a:rect l="l" t="t" r="r" b="b"/>
              <a:pathLst>
                <a:path w="412932" h="751026">
                  <a:moveTo>
                    <a:pt x="0" y="0"/>
                  </a:moveTo>
                  <a:lnTo>
                    <a:pt x="412932" y="0"/>
                  </a:lnTo>
                  <a:lnTo>
                    <a:pt x="412932" y="751026"/>
                  </a:lnTo>
                  <a:lnTo>
                    <a:pt x="0" y="75102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9" name="Freeform 29"/>
            <p:cNvSpPr/>
            <p:nvPr/>
          </p:nvSpPr>
          <p:spPr>
            <a:xfrm>
              <a:off x="600041" y="83114"/>
              <a:ext cx="271302" cy="657768"/>
            </a:xfrm>
            <a:custGeom>
              <a:avLst/>
              <a:gdLst/>
              <a:ahLst/>
              <a:cxnLst/>
              <a:rect l="l" t="t" r="r" b="b"/>
              <a:pathLst>
                <a:path w="271302" h="657768">
                  <a:moveTo>
                    <a:pt x="0" y="0"/>
                  </a:moveTo>
                  <a:lnTo>
                    <a:pt x="271302" y="0"/>
                  </a:lnTo>
                  <a:lnTo>
                    <a:pt x="271302" y="657768"/>
                  </a:lnTo>
                  <a:lnTo>
                    <a:pt x="0" y="65776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30" name="Freeform 30"/>
            <p:cNvSpPr/>
            <p:nvPr/>
          </p:nvSpPr>
          <p:spPr>
            <a:xfrm>
              <a:off x="629758" y="981206"/>
              <a:ext cx="256106" cy="226538"/>
            </a:xfrm>
            <a:custGeom>
              <a:avLst/>
              <a:gdLst/>
              <a:ahLst/>
              <a:cxnLst/>
              <a:rect l="l" t="t" r="r" b="b"/>
              <a:pathLst>
                <a:path w="256106" h="226538">
                  <a:moveTo>
                    <a:pt x="0" y="0"/>
                  </a:moveTo>
                  <a:lnTo>
                    <a:pt x="256106" y="0"/>
                  </a:lnTo>
                  <a:lnTo>
                    <a:pt x="256106" y="226538"/>
                  </a:lnTo>
                  <a:lnTo>
                    <a:pt x="0" y="22653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1" name="Freeform 31"/>
            <p:cNvSpPr/>
            <p:nvPr/>
          </p:nvSpPr>
          <p:spPr>
            <a:xfrm>
              <a:off x="1127335" y="980397"/>
              <a:ext cx="139566" cy="228278"/>
            </a:xfrm>
            <a:custGeom>
              <a:avLst/>
              <a:gdLst/>
              <a:ahLst/>
              <a:cxnLst/>
              <a:rect l="l" t="t" r="r" b="b"/>
              <a:pathLst>
                <a:path w="139566" h="228278">
                  <a:moveTo>
                    <a:pt x="0" y="0"/>
                  </a:moveTo>
                  <a:lnTo>
                    <a:pt x="139566" y="0"/>
                  </a:lnTo>
                  <a:lnTo>
                    <a:pt x="139566" y="228278"/>
                  </a:lnTo>
                  <a:lnTo>
                    <a:pt x="0" y="22827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2" name="Freeform 32"/>
            <p:cNvSpPr/>
            <p:nvPr/>
          </p:nvSpPr>
          <p:spPr>
            <a:xfrm>
              <a:off x="1059801" y="37702"/>
              <a:ext cx="411185" cy="750082"/>
            </a:xfrm>
            <a:custGeom>
              <a:avLst/>
              <a:gdLst/>
              <a:ahLst/>
              <a:cxnLst/>
              <a:rect l="l" t="t" r="r" b="b"/>
              <a:pathLst>
                <a:path w="411185" h="750082">
                  <a:moveTo>
                    <a:pt x="0" y="0"/>
                  </a:moveTo>
                  <a:lnTo>
                    <a:pt x="411185" y="0"/>
                  </a:lnTo>
                  <a:lnTo>
                    <a:pt x="411185" y="750082"/>
                  </a:lnTo>
                  <a:lnTo>
                    <a:pt x="0" y="7500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33" name="Freeform 33"/>
            <p:cNvSpPr/>
            <p:nvPr/>
          </p:nvSpPr>
          <p:spPr>
            <a:xfrm>
              <a:off x="1505276" y="981145"/>
              <a:ext cx="200598" cy="228204"/>
            </a:xfrm>
            <a:custGeom>
              <a:avLst/>
              <a:gdLst/>
              <a:ahLst/>
              <a:cxnLst/>
              <a:rect l="l" t="t" r="r" b="b"/>
              <a:pathLst>
                <a:path w="200598" h="228204">
                  <a:moveTo>
                    <a:pt x="0" y="0"/>
                  </a:moveTo>
                  <a:lnTo>
                    <a:pt x="200598" y="0"/>
                  </a:lnTo>
                  <a:lnTo>
                    <a:pt x="200598" y="228204"/>
                  </a:lnTo>
                  <a:lnTo>
                    <a:pt x="0" y="22820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34" name="Freeform 34"/>
            <p:cNvSpPr/>
            <p:nvPr/>
          </p:nvSpPr>
          <p:spPr>
            <a:xfrm>
              <a:off x="1659626" y="82986"/>
              <a:ext cx="322986" cy="657998"/>
            </a:xfrm>
            <a:custGeom>
              <a:avLst/>
              <a:gdLst/>
              <a:ahLst/>
              <a:cxnLst/>
              <a:rect l="l" t="t" r="r" b="b"/>
              <a:pathLst>
                <a:path w="322986" h="657998">
                  <a:moveTo>
                    <a:pt x="0" y="0"/>
                  </a:moveTo>
                  <a:lnTo>
                    <a:pt x="322986" y="0"/>
                  </a:lnTo>
                  <a:lnTo>
                    <a:pt x="322986" y="657997"/>
                  </a:lnTo>
                  <a:lnTo>
                    <a:pt x="0" y="65799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35" name="Freeform 35"/>
            <p:cNvSpPr/>
            <p:nvPr/>
          </p:nvSpPr>
          <p:spPr>
            <a:xfrm>
              <a:off x="1928662" y="981914"/>
              <a:ext cx="202676" cy="225729"/>
            </a:xfrm>
            <a:custGeom>
              <a:avLst/>
              <a:gdLst/>
              <a:ahLst/>
              <a:cxnLst/>
              <a:rect l="l" t="t" r="r" b="b"/>
              <a:pathLst>
                <a:path w="202676" h="225729">
                  <a:moveTo>
                    <a:pt x="0" y="0"/>
                  </a:moveTo>
                  <a:lnTo>
                    <a:pt x="202676" y="0"/>
                  </a:lnTo>
                  <a:lnTo>
                    <a:pt x="202676" y="225729"/>
                  </a:lnTo>
                  <a:lnTo>
                    <a:pt x="0" y="22572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36" name="Freeform 36"/>
            <p:cNvSpPr/>
            <p:nvPr/>
          </p:nvSpPr>
          <p:spPr>
            <a:xfrm>
              <a:off x="2347678" y="982953"/>
              <a:ext cx="222970" cy="223948"/>
            </a:xfrm>
            <a:custGeom>
              <a:avLst/>
              <a:gdLst/>
              <a:ahLst/>
              <a:cxnLst/>
              <a:rect l="l" t="t" r="r" b="b"/>
              <a:pathLst>
                <a:path w="222970" h="223948">
                  <a:moveTo>
                    <a:pt x="0" y="0"/>
                  </a:moveTo>
                  <a:lnTo>
                    <a:pt x="222970" y="0"/>
                  </a:lnTo>
                  <a:lnTo>
                    <a:pt x="222970" y="223948"/>
                  </a:lnTo>
                  <a:lnTo>
                    <a:pt x="0" y="223948"/>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37" name="Freeform 37"/>
            <p:cNvSpPr/>
            <p:nvPr/>
          </p:nvSpPr>
          <p:spPr>
            <a:xfrm>
              <a:off x="2038161" y="37884"/>
              <a:ext cx="912856" cy="773546"/>
            </a:xfrm>
            <a:custGeom>
              <a:avLst/>
              <a:gdLst/>
              <a:ahLst/>
              <a:cxnLst/>
              <a:rect l="l" t="t" r="r" b="b"/>
              <a:pathLst>
                <a:path w="912856" h="773546">
                  <a:moveTo>
                    <a:pt x="0" y="0"/>
                  </a:moveTo>
                  <a:lnTo>
                    <a:pt x="912856" y="0"/>
                  </a:lnTo>
                  <a:lnTo>
                    <a:pt x="912856" y="773547"/>
                  </a:lnTo>
                  <a:lnTo>
                    <a:pt x="0" y="773547"/>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38" name="Freeform 38"/>
            <p:cNvSpPr/>
            <p:nvPr/>
          </p:nvSpPr>
          <p:spPr>
            <a:xfrm>
              <a:off x="2969855" y="0"/>
              <a:ext cx="600439" cy="891179"/>
            </a:xfrm>
            <a:custGeom>
              <a:avLst/>
              <a:gdLst/>
              <a:ahLst/>
              <a:cxnLst/>
              <a:rect l="l" t="t" r="r" b="b"/>
              <a:pathLst>
                <a:path w="600439" h="891179">
                  <a:moveTo>
                    <a:pt x="0" y="0"/>
                  </a:moveTo>
                  <a:lnTo>
                    <a:pt x="600439" y="0"/>
                  </a:lnTo>
                  <a:lnTo>
                    <a:pt x="600439" y="891179"/>
                  </a:lnTo>
                  <a:lnTo>
                    <a:pt x="0" y="891179"/>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sp>
      </p:grpSp>
      <p:sp>
        <p:nvSpPr>
          <p:cNvPr id="39" name="Freeform 39"/>
          <p:cNvSpPr/>
          <p:nvPr/>
        </p:nvSpPr>
        <p:spPr>
          <a:xfrm>
            <a:off x="15433884" y="426773"/>
            <a:ext cx="2617369" cy="601927"/>
          </a:xfrm>
          <a:custGeom>
            <a:avLst/>
            <a:gdLst/>
            <a:ahLst/>
            <a:cxnLst/>
            <a:rect l="l" t="t" r="r" b="b"/>
            <a:pathLst>
              <a:path w="2617369" h="601927">
                <a:moveTo>
                  <a:pt x="0" y="0"/>
                </a:moveTo>
                <a:lnTo>
                  <a:pt x="2617369" y="0"/>
                </a:lnTo>
                <a:lnTo>
                  <a:pt x="2617369" y="601927"/>
                </a:lnTo>
                <a:lnTo>
                  <a:pt x="0" y="601927"/>
                </a:lnTo>
                <a:lnTo>
                  <a:pt x="0" y="0"/>
                </a:lnTo>
                <a:close/>
              </a:path>
            </a:pathLst>
          </a:custGeom>
          <a:blipFill>
            <a:blip r:embed="rId27"/>
            <a:stretch>
              <a:fillRect/>
            </a:stretch>
          </a:blipFill>
        </p:spPr>
      </p:sp>
      <p:sp>
        <p:nvSpPr>
          <p:cNvPr id="40" name="TextBox 40"/>
          <p:cNvSpPr txBox="1"/>
          <p:nvPr/>
        </p:nvSpPr>
        <p:spPr>
          <a:xfrm>
            <a:off x="4923876" y="4080384"/>
            <a:ext cx="8430459" cy="1873531"/>
          </a:xfrm>
          <a:prstGeom prst="rect">
            <a:avLst/>
          </a:prstGeom>
        </p:spPr>
        <p:txBody>
          <a:bodyPr lIns="0" tIns="0" rIns="0" bIns="0" rtlCol="0" anchor="t">
            <a:spAutoFit/>
          </a:bodyPr>
          <a:lstStyle/>
          <a:p>
            <a:pPr algn="ctr">
              <a:lnSpc>
                <a:spcPts val="15384"/>
              </a:lnSpc>
            </a:pPr>
            <a:r>
              <a:rPr lang="en-US" sz="10000" dirty="0">
                <a:solidFill>
                  <a:srgbClr val="680021"/>
                </a:solidFill>
                <a:latin typeface="Anton"/>
                <a:ea typeface="Anton"/>
                <a:cs typeface="Anton"/>
                <a:sym typeface="Anton"/>
              </a:rPr>
              <a:t>TÜKETİCİ ANALİZİ</a:t>
            </a:r>
          </a:p>
        </p:txBody>
      </p:sp>
      <p:sp>
        <p:nvSpPr>
          <p:cNvPr id="41" name="TextBox 41"/>
          <p:cNvSpPr txBox="1"/>
          <p:nvPr/>
        </p:nvSpPr>
        <p:spPr>
          <a:xfrm>
            <a:off x="5103985" y="4080384"/>
            <a:ext cx="8430459" cy="1873531"/>
          </a:xfrm>
          <a:prstGeom prst="rect">
            <a:avLst/>
          </a:prstGeom>
        </p:spPr>
        <p:txBody>
          <a:bodyPr lIns="0" tIns="0" rIns="0" bIns="0" rtlCol="0" anchor="t">
            <a:spAutoFit/>
          </a:bodyPr>
          <a:lstStyle/>
          <a:p>
            <a:pPr algn="ctr">
              <a:lnSpc>
                <a:spcPts val="15384"/>
              </a:lnSpc>
            </a:pPr>
            <a:r>
              <a:rPr lang="en-US" sz="10000" dirty="0">
                <a:solidFill>
                  <a:srgbClr val="D4A373"/>
                </a:solidFill>
                <a:latin typeface="Anton"/>
                <a:ea typeface="Anton"/>
                <a:cs typeface="Anton"/>
                <a:sym typeface="Anton"/>
              </a:rPr>
              <a:t>TÜKETİCİ ANALİZİ</a:t>
            </a:r>
          </a:p>
        </p:txBody>
      </p:sp>
      <p:sp>
        <p:nvSpPr>
          <p:cNvPr id="42" name="AutoShape 42"/>
          <p:cNvSpPr/>
          <p:nvPr/>
        </p:nvSpPr>
        <p:spPr>
          <a:xfrm>
            <a:off x="3722477" y="7471810"/>
            <a:ext cx="10843046" cy="82567"/>
          </a:xfrm>
          <a:prstGeom prst="rect">
            <a:avLst/>
          </a:prstGeom>
          <a:solidFill>
            <a:srgbClr val="D4A373"/>
          </a:solidFill>
        </p:spPr>
      </p:sp>
      <p:sp>
        <p:nvSpPr>
          <p:cNvPr id="43" name="AutoShape 43"/>
          <p:cNvSpPr/>
          <p:nvPr/>
        </p:nvSpPr>
        <p:spPr>
          <a:xfrm>
            <a:off x="3722477" y="2732623"/>
            <a:ext cx="10843046" cy="82567"/>
          </a:xfrm>
          <a:prstGeom prst="rect">
            <a:avLst/>
          </a:prstGeom>
          <a:solidFill>
            <a:srgbClr val="D4A373"/>
          </a:solidFill>
        </p:spPr>
      </p:sp>
      <p:sp>
        <p:nvSpPr>
          <p:cNvPr id="44" name="TextBox 44"/>
          <p:cNvSpPr txBox="1"/>
          <p:nvPr/>
        </p:nvSpPr>
        <p:spPr>
          <a:xfrm>
            <a:off x="69674" y="9665014"/>
            <a:ext cx="1133299" cy="196991"/>
          </a:xfrm>
          <a:prstGeom prst="rect">
            <a:avLst/>
          </a:prstGeom>
        </p:spPr>
        <p:txBody>
          <a:bodyPr lIns="0" tIns="0" rIns="0" bIns="0" rtlCol="0" anchor="t">
            <a:spAutoFit/>
          </a:bodyPr>
          <a:lstStyle/>
          <a:p>
            <a:pPr algn="ctr">
              <a:lnSpc>
                <a:spcPts val="1533"/>
              </a:lnSpc>
            </a:pPr>
            <a:r>
              <a:rPr lang="en-US" sz="1095" b="1">
                <a:solidFill>
                  <a:srgbClr val="680021"/>
                </a:solidFill>
                <a:latin typeface="DejaVu Serif Bold"/>
                <a:ea typeface="DejaVu Serif Bold"/>
                <a:cs typeface="DejaVu Serif Bold"/>
                <a:sym typeface="DejaVu Serif Bold"/>
              </a:rPr>
              <a:t>29-30.12.2025</a:t>
            </a:r>
          </a:p>
        </p:txBody>
      </p:sp>
      <p:grpSp>
        <p:nvGrpSpPr>
          <p:cNvPr id="45" name="Group 45"/>
          <p:cNvGrpSpPr/>
          <p:nvPr/>
        </p:nvGrpSpPr>
        <p:grpSpPr>
          <a:xfrm>
            <a:off x="9169627" y="9981913"/>
            <a:ext cx="51254" cy="311889"/>
            <a:chOff x="0" y="0"/>
            <a:chExt cx="13499" cy="82144"/>
          </a:xfrm>
        </p:grpSpPr>
        <p:sp>
          <p:nvSpPr>
            <p:cNvPr id="46" name="Freeform 46"/>
            <p:cNvSpPr/>
            <p:nvPr/>
          </p:nvSpPr>
          <p:spPr>
            <a:xfrm>
              <a:off x="0" y="0"/>
              <a:ext cx="13499" cy="82144"/>
            </a:xfrm>
            <a:custGeom>
              <a:avLst/>
              <a:gdLst/>
              <a:ahLst/>
              <a:cxnLst/>
              <a:rect l="l" t="t" r="r" b="b"/>
              <a:pathLst>
                <a:path w="13499" h="82144">
                  <a:moveTo>
                    <a:pt x="0" y="0"/>
                  </a:moveTo>
                  <a:lnTo>
                    <a:pt x="13499" y="0"/>
                  </a:lnTo>
                  <a:lnTo>
                    <a:pt x="13499" y="82144"/>
                  </a:lnTo>
                  <a:lnTo>
                    <a:pt x="0" y="82144"/>
                  </a:lnTo>
                  <a:close/>
                </a:path>
              </a:pathLst>
            </a:custGeom>
            <a:solidFill>
              <a:srgbClr val="D4A373"/>
            </a:solidFill>
          </p:spPr>
        </p:sp>
        <p:sp>
          <p:nvSpPr>
            <p:cNvPr id="47" name="TextBox 47"/>
            <p:cNvSpPr txBox="1"/>
            <p:nvPr/>
          </p:nvSpPr>
          <p:spPr>
            <a:xfrm>
              <a:off x="0" y="-47625"/>
              <a:ext cx="13499" cy="129769"/>
            </a:xfrm>
            <a:prstGeom prst="rect">
              <a:avLst/>
            </a:prstGeom>
          </p:spPr>
          <p:txBody>
            <a:bodyPr lIns="50800" tIns="50800" rIns="50800" bIns="50800" rtlCol="0" anchor="ctr"/>
            <a:lstStyle/>
            <a:p>
              <a:pPr algn="ctr">
                <a:lnSpc>
                  <a:spcPts val="2659"/>
                </a:lnSpc>
              </a:pPr>
              <a:endParaRPr/>
            </a:p>
          </p:txBody>
        </p:sp>
      </p:grpSp>
      <p:sp>
        <p:nvSpPr>
          <p:cNvPr id="48" name="TextBox 48"/>
          <p:cNvSpPr txBox="1"/>
          <p:nvPr/>
        </p:nvSpPr>
        <p:spPr>
          <a:xfrm>
            <a:off x="17354550" y="9641767"/>
            <a:ext cx="177294" cy="340146"/>
          </a:xfrm>
          <a:prstGeom prst="rect">
            <a:avLst/>
          </a:prstGeom>
        </p:spPr>
        <p:txBody>
          <a:bodyPr lIns="0" tIns="0" rIns="0" bIns="0" rtlCol="0" anchor="t">
            <a:spAutoFit/>
          </a:bodyPr>
          <a:lstStyle/>
          <a:p>
            <a:pPr algn="ctr">
              <a:lnSpc>
                <a:spcPts val="2776"/>
              </a:lnSpc>
            </a:pPr>
            <a:r>
              <a:rPr lang="en-US" sz="1983">
                <a:solidFill>
                  <a:srgbClr val="6E1E2D"/>
                </a:solidFill>
                <a:latin typeface="Anton"/>
                <a:ea typeface="Anton"/>
                <a:cs typeface="Anton"/>
                <a:sym typeface="Anton"/>
              </a:rPr>
              <a:t>2</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6E1E2D"/>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546" b="-44231"/>
            </a:stretch>
          </a:blipFill>
        </p:spPr>
      </p:sp>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680021">
                <a:alpha val="66667"/>
              </a:srgbClr>
            </a:solidFill>
          </p:spPr>
        </p:sp>
        <p:sp>
          <p:nvSpPr>
            <p:cNvPr id="5" name="TextBox 5"/>
            <p:cNvSpPr txBox="1"/>
            <p:nvPr/>
          </p:nvSpPr>
          <p:spPr>
            <a:xfrm>
              <a:off x="0" y="-47625"/>
              <a:ext cx="4816593" cy="2756958"/>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678115" y="426773"/>
            <a:ext cx="21128215" cy="12027252"/>
            <a:chOff x="0" y="0"/>
            <a:chExt cx="28170954" cy="16036336"/>
          </a:xfrm>
        </p:grpSpPr>
        <p:grpSp>
          <p:nvGrpSpPr>
            <p:cNvPr id="7" name="Group 7"/>
            <p:cNvGrpSpPr/>
            <p:nvPr/>
          </p:nvGrpSpPr>
          <p:grpSpPr>
            <a:xfrm rot="-4973104">
              <a:off x="23490043" y="11278748"/>
              <a:ext cx="4114800" cy="4114800"/>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F7F7"/>
              </a:solidFill>
            </p:spPr>
          </p:sp>
          <p:sp>
            <p:nvSpPr>
              <p:cNvPr id="9" name="TextBox 9"/>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10" name="Group 10"/>
            <p:cNvGrpSpPr/>
            <p:nvPr/>
          </p:nvGrpSpPr>
          <p:grpSpPr>
            <a:xfrm rot="-4973104">
              <a:off x="23628281" y="11477488"/>
              <a:ext cx="4114800" cy="4114800"/>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A5568"/>
              </a:solidFill>
            </p:spPr>
          </p:sp>
          <p:sp>
            <p:nvSpPr>
              <p:cNvPr id="12" name="TextBox 12"/>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3"/>
            <p:cNvGrpSpPr/>
            <p:nvPr/>
          </p:nvGrpSpPr>
          <p:grpSpPr>
            <a:xfrm rot="-4973104">
              <a:off x="23817167" y="11682549"/>
              <a:ext cx="4114800" cy="4114800"/>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4A373"/>
              </a:solidFill>
            </p:spPr>
          </p:sp>
          <p:sp>
            <p:nvSpPr>
              <p:cNvPr id="15" name="TextBox 15"/>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16" name="Group 16"/>
            <p:cNvGrpSpPr/>
            <p:nvPr/>
          </p:nvGrpSpPr>
          <p:grpSpPr>
            <a:xfrm>
              <a:off x="360174" y="10716066"/>
              <a:ext cx="4114800" cy="4114800"/>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F7F7"/>
              </a:solidFill>
            </p:spPr>
          </p:sp>
          <p:sp>
            <p:nvSpPr>
              <p:cNvPr id="18" name="TextBox 18"/>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19" name="Group 19"/>
            <p:cNvGrpSpPr/>
            <p:nvPr/>
          </p:nvGrpSpPr>
          <p:grpSpPr>
            <a:xfrm>
              <a:off x="180087" y="10877856"/>
              <a:ext cx="4114800" cy="4114800"/>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A5568"/>
              </a:solidFill>
            </p:spPr>
          </p:sp>
          <p:sp>
            <p:nvSpPr>
              <p:cNvPr id="21" name="TextBox 21"/>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22" name="Group 22"/>
            <p:cNvGrpSpPr/>
            <p:nvPr/>
          </p:nvGrpSpPr>
          <p:grpSpPr>
            <a:xfrm>
              <a:off x="0" y="11090686"/>
              <a:ext cx="4114800" cy="4114800"/>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4A373"/>
              </a:solidFill>
            </p:spPr>
          </p:sp>
          <p:sp>
            <p:nvSpPr>
              <p:cNvPr id="24" name="TextBox 24"/>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sp>
          <p:nvSpPr>
            <p:cNvPr id="25" name="Freeform 25"/>
            <p:cNvSpPr/>
            <p:nvPr/>
          </p:nvSpPr>
          <p:spPr>
            <a:xfrm>
              <a:off x="2689828" y="36650"/>
              <a:ext cx="412932" cy="751026"/>
            </a:xfrm>
            <a:custGeom>
              <a:avLst/>
              <a:gdLst/>
              <a:ahLst/>
              <a:cxnLst/>
              <a:rect l="l" t="t" r="r" b="b"/>
              <a:pathLst>
                <a:path w="412932" h="751026">
                  <a:moveTo>
                    <a:pt x="0" y="0"/>
                  </a:moveTo>
                  <a:lnTo>
                    <a:pt x="412932" y="0"/>
                  </a:lnTo>
                  <a:lnTo>
                    <a:pt x="412932" y="751026"/>
                  </a:lnTo>
                  <a:lnTo>
                    <a:pt x="0" y="7510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6" name="Freeform 26"/>
            <p:cNvSpPr/>
            <p:nvPr/>
          </p:nvSpPr>
          <p:spPr>
            <a:xfrm>
              <a:off x="3289869" y="83114"/>
              <a:ext cx="271302" cy="657768"/>
            </a:xfrm>
            <a:custGeom>
              <a:avLst/>
              <a:gdLst/>
              <a:ahLst/>
              <a:cxnLst/>
              <a:rect l="l" t="t" r="r" b="b"/>
              <a:pathLst>
                <a:path w="271302" h="657768">
                  <a:moveTo>
                    <a:pt x="0" y="0"/>
                  </a:moveTo>
                  <a:lnTo>
                    <a:pt x="271302" y="0"/>
                  </a:lnTo>
                  <a:lnTo>
                    <a:pt x="271302" y="657768"/>
                  </a:lnTo>
                  <a:lnTo>
                    <a:pt x="0" y="6577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7" name="Freeform 27"/>
            <p:cNvSpPr/>
            <p:nvPr/>
          </p:nvSpPr>
          <p:spPr>
            <a:xfrm>
              <a:off x="3319585" y="981206"/>
              <a:ext cx="256106" cy="226538"/>
            </a:xfrm>
            <a:custGeom>
              <a:avLst/>
              <a:gdLst/>
              <a:ahLst/>
              <a:cxnLst/>
              <a:rect l="l" t="t" r="r" b="b"/>
              <a:pathLst>
                <a:path w="256106" h="226538">
                  <a:moveTo>
                    <a:pt x="0" y="0"/>
                  </a:moveTo>
                  <a:lnTo>
                    <a:pt x="256107" y="0"/>
                  </a:lnTo>
                  <a:lnTo>
                    <a:pt x="256107" y="226538"/>
                  </a:lnTo>
                  <a:lnTo>
                    <a:pt x="0" y="22653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8" name="Freeform 28"/>
            <p:cNvSpPr/>
            <p:nvPr/>
          </p:nvSpPr>
          <p:spPr>
            <a:xfrm>
              <a:off x="3817162" y="980397"/>
              <a:ext cx="139566" cy="228278"/>
            </a:xfrm>
            <a:custGeom>
              <a:avLst/>
              <a:gdLst/>
              <a:ahLst/>
              <a:cxnLst/>
              <a:rect l="l" t="t" r="r" b="b"/>
              <a:pathLst>
                <a:path w="139566" h="228278">
                  <a:moveTo>
                    <a:pt x="0" y="0"/>
                  </a:moveTo>
                  <a:lnTo>
                    <a:pt x="139567" y="0"/>
                  </a:lnTo>
                  <a:lnTo>
                    <a:pt x="139567" y="228278"/>
                  </a:lnTo>
                  <a:lnTo>
                    <a:pt x="0" y="22827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9" name="Freeform 29"/>
            <p:cNvSpPr/>
            <p:nvPr/>
          </p:nvSpPr>
          <p:spPr>
            <a:xfrm>
              <a:off x="3749629" y="37702"/>
              <a:ext cx="411185" cy="750082"/>
            </a:xfrm>
            <a:custGeom>
              <a:avLst/>
              <a:gdLst/>
              <a:ahLst/>
              <a:cxnLst/>
              <a:rect l="l" t="t" r="r" b="b"/>
              <a:pathLst>
                <a:path w="411185" h="750082">
                  <a:moveTo>
                    <a:pt x="0" y="0"/>
                  </a:moveTo>
                  <a:lnTo>
                    <a:pt x="411185" y="0"/>
                  </a:lnTo>
                  <a:lnTo>
                    <a:pt x="411185" y="750082"/>
                  </a:lnTo>
                  <a:lnTo>
                    <a:pt x="0" y="75008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0" name="Freeform 30"/>
            <p:cNvSpPr/>
            <p:nvPr/>
          </p:nvSpPr>
          <p:spPr>
            <a:xfrm>
              <a:off x="4195103" y="981145"/>
              <a:ext cx="200598" cy="228204"/>
            </a:xfrm>
            <a:custGeom>
              <a:avLst/>
              <a:gdLst/>
              <a:ahLst/>
              <a:cxnLst/>
              <a:rect l="l" t="t" r="r" b="b"/>
              <a:pathLst>
                <a:path w="200598" h="228204">
                  <a:moveTo>
                    <a:pt x="0" y="0"/>
                  </a:moveTo>
                  <a:lnTo>
                    <a:pt x="200599" y="0"/>
                  </a:lnTo>
                  <a:lnTo>
                    <a:pt x="200599" y="228204"/>
                  </a:lnTo>
                  <a:lnTo>
                    <a:pt x="0" y="22820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31" name="Freeform 31"/>
            <p:cNvSpPr/>
            <p:nvPr/>
          </p:nvSpPr>
          <p:spPr>
            <a:xfrm>
              <a:off x="4349454" y="82986"/>
              <a:ext cx="322986" cy="657998"/>
            </a:xfrm>
            <a:custGeom>
              <a:avLst/>
              <a:gdLst/>
              <a:ahLst/>
              <a:cxnLst/>
              <a:rect l="l" t="t" r="r" b="b"/>
              <a:pathLst>
                <a:path w="322986" h="657998">
                  <a:moveTo>
                    <a:pt x="0" y="0"/>
                  </a:moveTo>
                  <a:lnTo>
                    <a:pt x="322986" y="0"/>
                  </a:lnTo>
                  <a:lnTo>
                    <a:pt x="322986" y="657997"/>
                  </a:lnTo>
                  <a:lnTo>
                    <a:pt x="0" y="65799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32" name="Freeform 32"/>
            <p:cNvSpPr/>
            <p:nvPr/>
          </p:nvSpPr>
          <p:spPr>
            <a:xfrm>
              <a:off x="4618490" y="981914"/>
              <a:ext cx="202676" cy="225729"/>
            </a:xfrm>
            <a:custGeom>
              <a:avLst/>
              <a:gdLst/>
              <a:ahLst/>
              <a:cxnLst/>
              <a:rect l="l" t="t" r="r" b="b"/>
              <a:pathLst>
                <a:path w="202676" h="225729">
                  <a:moveTo>
                    <a:pt x="0" y="0"/>
                  </a:moveTo>
                  <a:lnTo>
                    <a:pt x="202675" y="0"/>
                  </a:lnTo>
                  <a:lnTo>
                    <a:pt x="202675" y="225729"/>
                  </a:lnTo>
                  <a:lnTo>
                    <a:pt x="0" y="22572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33" name="Freeform 33"/>
            <p:cNvSpPr/>
            <p:nvPr/>
          </p:nvSpPr>
          <p:spPr>
            <a:xfrm>
              <a:off x="5037505" y="982953"/>
              <a:ext cx="222970" cy="223948"/>
            </a:xfrm>
            <a:custGeom>
              <a:avLst/>
              <a:gdLst/>
              <a:ahLst/>
              <a:cxnLst/>
              <a:rect l="l" t="t" r="r" b="b"/>
              <a:pathLst>
                <a:path w="222970" h="223948">
                  <a:moveTo>
                    <a:pt x="0" y="0"/>
                  </a:moveTo>
                  <a:lnTo>
                    <a:pt x="222970" y="0"/>
                  </a:lnTo>
                  <a:lnTo>
                    <a:pt x="222970" y="223948"/>
                  </a:lnTo>
                  <a:lnTo>
                    <a:pt x="0" y="22394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34" name="Freeform 34"/>
            <p:cNvSpPr/>
            <p:nvPr/>
          </p:nvSpPr>
          <p:spPr>
            <a:xfrm>
              <a:off x="4727988" y="37884"/>
              <a:ext cx="912856" cy="773546"/>
            </a:xfrm>
            <a:custGeom>
              <a:avLst/>
              <a:gdLst/>
              <a:ahLst/>
              <a:cxnLst/>
              <a:rect l="l" t="t" r="r" b="b"/>
              <a:pathLst>
                <a:path w="912856" h="773546">
                  <a:moveTo>
                    <a:pt x="0" y="0"/>
                  </a:moveTo>
                  <a:lnTo>
                    <a:pt x="912857" y="0"/>
                  </a:lnTo>
                  <a:lnTo>
                    <a:pt x="912857" y="773547"/>
                  </a:lnTo>
                  <a:lnTo>
                    <a:pt x="0" y="773547"/>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35" name="Freeform 35"/>
            <p:cNvSpPr/>
            <p:nvPr/>
          </p:nvSpPr>
          <p:spPr>
            <a:xfrm>
              <a:off x="5659682" y="0"/>
              <a:ext cx="600439" cy="891179"/>
            </a:xfrm>
            <a:custGeom>
              <a:avLst/>
              <a:gdLst/>
              <a:ahLst/>
              <a:cxnLst/>
              <a:rect l="l" t="t" r="r" b="b"/>
              <a:pathLst>
                <a:path w="600439" h="891179">
                  <a:moveTo>
                    <a:pt x="0" y="0"/>
                  </a:moveTo>
                  <a:lnTo>
                    <a:pt x="600439" y="0"/>
                  </a:lnTo>
                  <a:lnTo>
                    <a:pt x="600439" y="891179"/>
                  </a:lnTo>
                  <a:lnTo>
                    <a:pt x="0" y="891179"/>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36" name="Freeform 36"/>
            <p:cNvSpPr/>
            <p:nvPr/>
          </p:nvSpPr>
          <p:spPr>
            <a:xfrm>
              <a:off x="22815999" y="0"/>
              <a:ext cx="3489825" cy="802570"/>
            </a:xfrm>
            <a:custGeom>
              <a:avLst/>
              <a:gdLst/>
              <a:ahLst/>
              <a:cxnLst/>
              <a:rect l="l" t="t" r="r" b="b"/>
              <a:pathLst>
                <a:path w="3489825" h="802570">
                  <a:moveTo>
                    <a:pt x="0" y="0"/>
                  </a:moveTo>
                  <a:lnTo>
                    <a:pt x="3489826" y="0"/>
                  </a:lnTo>
                  <a:lnTo>
                    <a:pt x="3489826" y="802570"/>
                  </a:lnTo>
                  <a:lnTo>
                    <a:pt x="0" y="802570"/>
                  </a:lnTo>
                  <a:lnTo>
                    <a:pt x="0" y="0"/>
                  </a:lnTo>
                  <a:close/>
                </a:path>
              </a:pathLst>
            </a:custGeom>
            <a:blipFill>
              <a:blip r:embed="rId25"/>
              <a:stretch>
                <a:fillRect/>
              </a:stretch>
            </a:blipFill>
          </p:spPr>
        </p:sp>
      </p:grpSp>
      <p:graphicFrame>
        <p:nvGraphicFramePr>
          <p:cNvPr id="37" name="Object 37"/>
          <p:cNvGraphicFramePr/>
          <p:nvPr>
            <p:extLst>
              <p:ext uri="{D42A27DB-BD31-4B8C-83A1-F6EECF244321}">
                <p14:modId xmlns:p14="http://schemas.microsoft.com/office/powerpoint/2010/main" val="1407991516"/>
              </p:ext>
            </p:extLst>
          </p:nvPr>
        </p:nvGraphicFramePr>
        <p:xfrm>
          <a:off x="-609600" y="118960"/>
          <a:ext cx="21536126" cy="11552305"/>
        </p:xfrm>
        <a:graphic>
          <a:graphicData uri="http://schemas.openxmlformats.org/presentationml/2006/ole">
            <mc:AlternateContent xmlns:mc="http://schemas.openxmlformats.org/markup-compatibility/2006">
              <mc:Choice xmlns:v="urn:schemas-microsoft-com:vml" Requires="v">
                <p:oleObj name="Worksheet" r:id="rId26" imgW="19469100" imgH="10629900" progId="Excel.Sheet.12">
                  <p:embed/>
                </p:oleObj>
              </mc:Choice>
              <mc:Fallback>
                <p:oleObj name="Worksheet" r:id="rId26" imgW="19469100" imgH="10629900" progId="Excel.Sheet.12">
                  <p:embed/>
                  <p:pic>
                    <p:nvPicPr>
                      <p:cNvPr id="0" name=""/>
                      <p:cNvPicPr/>
                      <p:nvPr/>
                    </p:nvPicPr>
                    <p:blipFill>
                      <a:blip r:embed="rId27"/>
                      <a:stretch>
                        <a:fillRect/>
                      </a:stretch>
                    </p:blipFill>
                    <p:spPr>
                      <a:xfrm>
                        <a:off x="-609600" y="118960"/>
                        <a:ext cx="21536126" cy="11552305"/>
                      </a:xfrm>
                      <a:prstGeom prst="rect">
                        <a:avLst/>
                      </a:prstGeom>
                    </p:spPr>
                  </p:pic>
                </p:oleObj>
              </mc:Fallback>
            </mc:AlternateContent>
          </a:graphicData>
        </a:graphic>
      </p:graphicFrame>
      <p:sp>
        <p:nvSpPr>
          <p:cNvPr id="38" name="TextBox 38"/>
          <p:cNvSpPr txBox="1"/>
          <p:nvPr/>
        </p:nvSpPr>
        <p:spPr>
          <a:xfrm>
            <a:off x="69674" y="9665014"/>
            <a:ext cx="1133299" cy="196991"/>
          </a:xfrm>
          <a:prstGeom prst="rect">
            <a:avLst/>
          </a:prstGeom>
        </p:spPr>
        <p:txBody>
          <a:bodyPr lIns="0" tIns="0" rIns="0" bIns="0" rtlCol="0" anchor="t">
            <a:spAutoFit/>
          </a:bodyPr>
          <a:lstStyle/>
          <a:p>
            <a:pPr algn="ctr">
              <a:lnSpc>
                <a:spcPts val="1533"/>
              </a:lnSpc>
            </a:pPr>
            <a:r>
              <a:rPr lang="en-US" sz="1095" b="1">
                <a:solidFill>
                  <a:srgbClr val="680021"/>
                </a:solidFill>
                <a:latin typeface="DejaVu Serif Bold"/>
                <a:ea typeface="DejaVu Serif Bold"/>
                <a:cs typeface="DejaVu Serif Bold"/>
                <a:sym typeface="DejaVu Serif Bold"/>
              </a:rPr>
              <a:t>29-30.12.2025</a:t>
            </a:r>
          </a:p>
        </p:txBody>
      </p:sp>
      <p:sp>
        <p:nvSpPr>
          <p:cNvPr id="39" name="TextBox 39"/>
          <p:cNvSpPr txBox="1"/>
          <p:nvPr/>
        </p:nvSpPr>
        <p:spPr>
          <a:xfrm>
            <a:off x="17192625" y="9672882"/>
            <a:ext cx="473414" cy="340146"/>
          </a:xfrm>
          <a:prstGeom prst="rect">
            <a:avLst/>
          </a:prstGeom>
        </p:spPr>
        <p:txBody>
          <a:bodyPr lIns="0" tIns="0" rIns="0" bIns="0" rtlCol="0" anchor="t">
            <a:spAutoFit/>
          </a:bodyPr>
          <a:lstStyle/>
          <a:p>
            <a:pPr algn="ctr">
              <a:lnSpc>
                <a:spcPts val="2776"/>
              </a:lnSpc>
            </a:pPr>
            <a:r>
              <a:rPr lang="en-US" sz="1983">
                <a:solidFill>
                  <a:srgbClr val="6E1E2D"/>
                </a:solidFill>
                <a:latin typeface="Anton"/>
                <a:ea typeface="Anton"/>
                <a:cs typeface="Anton"/>
                <a:sym typeface="Anton"/>
              </a:rPr>
              <a:t>29</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6E1E2D"/>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546" b="-44231"/>
            </a:stretch>
          </a:blipFill>
        </p:spPr>
      </p:sp>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680021">
                <a:alpha val="66667"/>
              </a:srgbClr>
            </a:solidFill>
          </p:spPr>
        </p:sp>
        <p:sp>
          <p:nvSpPr>
            <p:cNvPr id="5" name="TextBox 5"/>
            <p:cNvSpPr txBox="1"/>
            <p:nvPr/>
          </p:nvSpPr>
          <p:spPr>
            <a:xfrm>
              <a:off x="0" y="-47625"/>
              <a:ext cx="4816593" cy="2756958"/>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678115" y="426773"/>
            <a:ext cx="21128215" cy="12027252"/>
            <a:chOff x="0" y="0"/>
            <a:chExt cx="28170954" cy="16036336"/>
          </a:xfrm>
        </p:grpSpPr>
        <p:grpSp>
          <p:nvGrpSpPr>
            <p:cNvPr id="7" name="Group 7"/>
            <p:cNvGrpSpPr/>
            <p:nvPr/>
          </p:nvGrpSpPr>
          <p:grpSpPr>
            <a:xfrm rot="-4973104">
              <a:off x="23490043" y="11278748"/>
              <a:ext cx="4114800" cy="4114800"/>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F7F7"/>
              </a:solidFill>
            </p:spPr>
          </p:sp>
          <p:sp>
            <p:nvSpPr>
              <p:cNvPr id="9" name="TextBox 9"/>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10" name="Group 10"/>
            <p:cNvGrpSpPr/>
            <p:nvPr/>
          </p:nvGrpSpPr>
          <p:grpSpPr>
            <a:xfrm rot="-4973104">
              <a:off x="23628281" y="11477488"/>
              <a:ext cx="4114800" cy="4114800"/>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A5568"/>
              </a:solidFill>
            </p:spPr>
          </p:sp>
          <p:sp>
            <p:nvSpPr>
              <p:cNvPr id="12" name="TextBox 12"/>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3"/>
            <p:cNvGrpSpPr/>
            <p:nvPr/>
          </p:nvGrpSpPr>
          <p:grpSpPr>
            <a:xfrm rot="-4973104">
              <a:off x="23817167" y="11682549"/>
              <a:ext cx="4114800" cy="4114800"/>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4A373"/>
              </a:solidFill>
            </p:spPr>
          </p:sp>
          <p:sp>
            <p:nvSpPr>
              <p:cNvPr id="15" name="TextBox 15"/>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16" name="Group 16"/>
            <p:cNvGrpSpPr/>
            <p:nvPr/>
          </p:nvGrpSpPr>
          <p:grpSpPr>
            <a:xfrm>
              <a:off x="360174" y="10716066"/>
              <a:ext cx="4114800" cy="4114800"/>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F7F7"/>
              </a:solidFill>
            </p:spPr>
          </p:sp>
          <p:sp>
            <p:nvSpPr>
              <p:cNvPr id="18" name="TextBox 18"/>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19" name="Group 19"/>
            <p:cNvGrpSpPr/>
            <p:nvPr/>
          </p:nvGrpSpPr>
          <p:grpSpPr>
            <a:xfrm>
              <a:off x="180087" y="10877856"/>
              <a:ext cx="4114800" cy="4114800"/>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A5568"/>
              </a:solidFill>
            </p:spPr>
          </p:sp>
          <p:sp>
            <p:nvSpPr>
              <p:cNvPr id="21" name="TextBox 21"/>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22" name="Group 22"/>
            <p:cNvGrpSpPr/>
            <p:nvPr/>
          </p:nvGrpSpPr>
          <p:grpSpPr>
            <a:xfrm>
              <a:off x="0" y="11090686"/>
              <a:ext cx="4114800" cy="4114800"/>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4A373"/>
              </a:solidFill>
            </p:spPr>
          </p:sp>
          <p:sp>
            <p:nvSpPr>
              <p:cNvPr id="24" name="TextBox 24"/>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sp>
          <p:nvSpPr>
            <p:cNvPr id="25" name="Freeform 25"/>
            <p:cNvSpPr/>
            <p:nvPr/>
          </p:nvSpPr>
          <p:spPr>
            <a:xfrm>
              <a:off x="2689828" y="36650"/>
              <a:ext cx="412932" cy="751026"/>
            </a:xfrm>
            <a:custGeom>
              <a:avLst/>
              <a:gdLst/>
              <a:ahLst/>
              <a:cxnLst/>
              <a:rect l="l" t="t" r="r" b="b"/>
              <a:pathLst>
                <a:path w="412932" h="751026">
                  <a:moveTo>
                    <a:pt x="0" y="0"/>
                  </a:moveTo>
                  <a:lnTo>
                    <a:pt x="412932" y="0"/>
                  </a:lnTo>
                  <a:lnTo>
                    <a:pt x="412932" y="751026"/>
                  </a:lnTo>
                  <a:lnTo>
                    <a:pt x="0" y="7510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6" name="Freeform 26"/>
            <p:cNvSpPr/>
            <p:nvPr/>
          </p:nvSpPr>
          <p:spPr>
            <a:xfrm>
              <a:off x="3289869" y="83114"/>
              <a:ext cx="271302" cy="657768"/>
            </a:xfrm>
            <a:custGeom>
              <a:avLst/>
              <a:gdLst/>
              <a:ahLst/>
              <a:cxnLst/>
              <a:rect l="l" t="t" r="r" b="b"/>
              <a:pathLst>
                <a:path w="271302" h="657768">
                  <a:moveTo>
                    <a:pt x="0" y="0"/>
                  </a:moveTo>
                  <a:lnTo>
                    <a:pt x="271302" y="0"/>
                  </a:lnTo>
                  <a:lnTo>
                    <a:pt x="271302" y="657768"/>
                  </a:lnTo>
                  <a:lnTo>
                    <a:pt x="0" y="6577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7" name="Freeform 27"/>
            <p:cNvSpPr/>
            <p:nvPr/>
          </p:nvSpPr>
          <p:spPr>
            <a:xfrm>
              <a:off x="3319585" y="981206"/>
              <a:ext cx="256106" cy="226538"/>
            </a:xfrm>
            <a:custGeom>
              <a:avLst/>
              <a:gdLst/>
              <a:ahLst/>
              <a:cxnLst/>
              <a:rect l="l" t="t" r="r" b="b"/>
              <a:pathLst>
                <a:path w="256106" h="226538">
                  <a:moveTo>
                    <a:pt x="0" y="0"/>
                  </a:moveTo>
                  <a:lnTo>
                    <a:pt x="256107" y="0"/>
                  </a:lnTo>
                  <a:lnTo>
                    <a:pt x="256107" y="226538"/>
                  </a:lnTo>
                  <a:lnTo>
                    <a:pt x="0" y="22653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8" name="Freeform 28"/>
            <p:cNvSpPr/>
            <p:nvPr/>
          </p:nvSpPr>
          <p:spPr>
            <a:xfrm>
              <a:off x="3817162" y="980397"/>
              <a:ext cx="139566" cy="228278"/>
            </a:xfrm>
            <a:custGeom>
              <a:avLst/>
              <a:gdLst/>
              <a:ahLst/>
              <a:cxnLst/>
              <a:rect l="l" t="t" r="r" b="b"/>
              <a:pathLst>
                <a:path w="139566" h="228278">
                  <a:moveTo>
                    <a:pt x="0" y="0"/>
                  </a:moveTo>
                  <a:lnTo>
                    <a:pt x="139567" y="0"/>
                  </a:lnTo>
                  <a:lnTo>
                    <a:pt x="139567" y="228278"/>
                  </a:lnTo>
                  <a:lnTo>
                    <a:pt x="0" y="22827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9" name="Freeform 29"/>
            <p:cNvSpPr/>
            <p:nvPr/>
          </p:nvSpPr>
          <p:spPr>
            <a:xfrm>
              <a:off x="3749629" y="37702"/>
              <a:ext cx="411185" cy="750082"/>
            </a:xfrm>
            <a:custGeom>
              <a:avLst/>
              <a:gdLst/>
              <a:ahLst/>
              <a:cxnLst/>
              <a:rect l="l" t="t" r="r" b="b"/>
              <a:pathLst>
                <a:path w="411185" h="750082">
                  <a:moveTo>
                    <a:pt x="0" y="0"/>
                  </a:moveTo>
                  <a:lnTo>
                    <a:pt x="411185" y="0"/>
                  </a:lnTo>
                  <a:lnTo>
                    <a:pt x="411185" y="750082"/>
                  </a:lnTo>
                  <a:lnTo>
                    <a:pt x="0" y="75008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0" name="Freeform 30"/>
            <p:cNvSpPr/>
            <p:nvPr/>
          </p:nvSpPr>
          <p:spPr>
            <a:xfrm>
              <a:off x="4195103" y="981145"/>
              <a:ext cx="200598" cy="228204"/>
            </a:xfrm>
            <a:custGeom>
              <a:avLst/>
              <a:gdLst/>
              <a:ahLst/>
              <a:cxnLst/>
              <a:rect l="l" t="t" r="r" b="b"/>
              <a:pathLst>
                <a:path w="200598" h="228204">
                  <a:moveTo>
                    <a:pt x="0" y="0"/>
                  </a:moveTo>
                  <a:lnTo>
                    <a:pt x="200599" y="0"/>
                  </a:lnTo>
                  <a:lnTo>
                    <a:pt x="200599" y="228204"/>
                  </a:lnTo>
                  <a:lnTo>
                    <a:pt x="0" y="22820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31" name="Freeform 31"/>
            <p:cNvSpPr/>
            <p:nvPr/>
          </p:nvSpPr>
          <p:spPr>
            <a:xfrm>
              <a:off x="4349454" y="82986"/>
              <a:ext cx="322986" cy="657998"/>
            </a:xfrm>
            <a:custGeom>
              <a:avLst/>
              <a:gdLst/>
              <a:ahLst/>
              <a:cxnLst/>
              <a:rect l="l" t="t" r="r" b="b"/>
              <a:pathLst>
                <a:path w="322986" h="657998">
                  <a:moveTo>
                    <a:pt x="0" y="0"/>
                  </a:moveTo>
                  <a:lnTo>
                    <a:pt x="322986" y="0"/>
                  </a:lnTo>
                  <a:lnTo>
                    <a:pt x="322986" y="657997"/>
                  </a:lnTo>
                  <a:lnTo>
                    <a:pt x="0" y="65799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32" name="Freeform 32"/>
            <p:cNvSpPr/>
            <p:nvPr/>
          </p:nvSpPr>
          <p:spPr>
            <a:xfrm>
              <a:off x="4618490" y="981914"/>
              <a:ext cx="202676" cy="225729"/>
            </a:xfrm>
            <a:custGeom>
              <a:avLst/>
              <a:gdLst/>
              <a:ahLst/>
              <a:cxnLst/>
              <a:rect l="l" t="t" r="r" b="b"/>
              <a:pathLst>
                <a:path w="202676" h="225729">
                  <a:moveTo>
                    <a:pt x="0" y="0"/>
                  </a:moveTo>
                  <a:lnTo>
                    <a:pt x="202675" y="0"/>
                  </a:lnTo>
                  <a:lnTo>
                    <a:pt x="202675" y="225729"/>
                  </a:lnTo>
                  <a:lnTo>
                    <a:pt x="0" y="22572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33" name="Freeform 33"/>
            <p:cNvSpPr/>
            <p:nvPr/>
          </p:nvSpPr>
          <p:spPr>
            <a:xfrm>
              <a:off x="5037505" y="982953"/>
              <a:ext cx="222970" cy="223948"/>
            </a:xfrm>
            <a:custGeom>
              <a:avLst/>
              <a:gdLst/>
              <a:ahLst/>
              <a:cxnLst/>
              <a:rect l="l" t="t" r="r" b="b"/>
              <a:pathLst>
                <a:path w="222970" h="223948">
                  <a:moveTo>
                    <a:pt x="0" y="0"/>
                  </a:moveTo>
                  <a:lnTo>
                    <a:pt x="222970" y="0"/>
                  </a:lnTo>
                  <a:lnTo>
                    <a:pt x="222970" y="223948"/>
                  </a:lnTo>
                  <a:lnTo>
                    <a:pt x="0" y="22394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34" name="Freeform 34"/>
            <p:cNvSpPr/>
            <p:nvPr/>
          </p:nvSpPr>
          <p:spPr>
            <a:xfrm>
              <a:off x="4727988" y="37884"/>
              <a:ext cx="912856" cy="773546"/>
            </a:xfrm>
            <a:custGeom>
              <a:avLst/>
              <a:gdLst/>
              <a:ahLst/>
              <a:cxnLst/>
              <a:rect l="l" t="t" r="r" b="b"/>
              <a:pathLst>
                <a:path w="912856" h="773546">
                  <a:moveTo>
                    <a:pt x="0" y="0"/>
                  </a:moveTo>
                  <a:lnTo>
                    <a:pt x="912857" y="0"/>
                  </a:lnTo>
                  <a:lnTo>
                    <a:pt x="912857" y="773547"/>
                  </a:lnTo>
                  <a:lnTo>
                    <a:pt x="0" y="773547"/>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35" name="Freeform 35"/>
            <p:cNvSpPr/>
            <p:nvPr/>
          </p:nvSpPr>
          <p:spPr>
            <a:xfrm>
              <a:off x="5659682" y="0"/>
              <a:ext cx="600439" cy="891179"/>
            </a:xfrm>
            <a:custGeom>
              <a:avLst/>
              <a:gdLst/>
              <a:ahLst/>
              <a:cxnLst/>
              <a:rect l="l" t="t" r="r" b="b"/>
              <a:pathLst>
                <a:path w="600439" h="891179">
                  <a:moveTo>
                    <a:pt x="0" y="0"/>
                  </a:moveTo>
                  <a:lnTo>
                    <a:pt x="600439" y="0"/>
                  </a:lnTo>
                  <a:lnTo>
                    <a:pt x="600439" y="891179"/>
                  </a:lnTo>
                  <a:lnTo>
                    <a:pt x="0" y="891179"/>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36" name="Freeform 36"/>
            <p:cNvSpPr/>
            <p:nvPr/>
          </p:nvSpPr>
          <p:spPr>
            <a:xfrm>
              <a:off x="22815999" y="0"/>
              <a:ext cx="3489825" cy="802570"/>
            </a:xfrm>
            <a:custGeom>
              <a:avLst/>
              <a:gdLst/>
              <a:ahLst/>
              <a:cxnLst/>
              <a:rect l="l" t="t" r="r" b="b"/>
              <a:pathLst>
                <a:path w="3489825" h="802570">
                  <a:moveTo>
                    <a:pt x="0" y="0"/>
                  </a:moveTo>
                  <a:lnTo>
                    <a:pt x="3489826" y="0"/>
                  </a:lnTo>
                  <a:lnTo>
                    <a:pt x="3489826" y="802570"/>
                  </a:lnTo>
                  <a:lnTo>
                    <a:pt x="0" y="802570"/>
                  </a:lnTo>
                  <a:lnTo>
                    <a:pt x="0" y="0"/>
                  </a:lnTo>
                  <a:close/>
                </a:path>
              </a:pathLst>
            </a:custGeom>
            <a:blipFill>
              <a:blip r:embed="rId25"/>
              <a:stretch>
                <a:fillRect/>
              </a:stretch>
            </a:blipFill>
          </p:spPr>
        </p:sp>
      </p:grpSp>
      <p:sp>
        <p:nvSpPr>
          <p:cNvPr id="37" name="TextBox 37"/>
          <p:cNvSpPr txBox="1"/>
          <p:nvPr/>
        </p:nvSpPr>
        <p:spPr>
          <a:xfrm>
            <a:off x="5302635" y="4194175"/>
            <a:ext cx="7803765" cy="1708151"/>
          </a:xfrm>
          <a:prstGeom prst="rect">
            <a:avLst/>
          </a:prstGeom>
        </p:spPr>
        <p:txBody>
          <a:bodyPr wrap="square" lIns="0" tIns="0" rIns="0" bIns="0" rtlCol="0" anchor="t">
            <a:spAutoFit/>
          </a:bodyPr>
          <a:lstStyle/>
          <a:p>
            <a:pPr algn="ctr">
              <a:lnSpc>
                <a:spcPts val="13999"/>
              </a:lnSpc>
            </a:pPr>
            <a:r>
              <a:rPr lang="en-US" sz="9999" dirty="0">
                <a:solidFill>
                  <a:srgbClr val="6E1E2D"/>
                </a:solidFill>
                <a:latin typeface="Anton"/>
                <a:ea typeface="Anton"/>
                <a:cs typeface="Anton"/>
                <a:sym typeface="Anton"/>
              </a:rPr>
              <a:t>DEĞERLENDİRME</a:t>
            </a:r>
          </a:p>
        </p:txBody>
      </p:sp>
      <p:sp>
        <p:nvSpPr>
          <p:cNvPr id="38" name="TextBox 38"/>
          <p:cNvSpPr txBox="1"/>
          <p:nvPr/>
        </p:nvSpPr>
        <p:spPr>
          <a:xfrm>
            <a:off x="5371564" y="4315199"/>
            <a:ext cx="7734836" cy="1708151"/>
          </a:xfrm>
          <a:prstGeom prst="rect">
            <a:avLst/>
          </a:prstGeom>
        </p:spPr>
        <p:txBody>
          <a:bodyPr wrap="square" lIns="0" tIns="0" rIns="0" bIns="0" rtlCol="0" anchor="t">
            <a:spAutoFit/>
          </a:bodyPr>
          <a:lstStyle/>
          <a:p>
            <a:pPr algn="ctr">
              <a:lnSpc>
                <a:spcPts val="13999"/>
              </a:lnSpc>
            </a:pPr>
            <a:r>
              <a:rPr lang="en-US" sz="9999" dirty="0">
                <a:solidFill>
                  <a:srgbClr val="D4A373"/>
                </a:solidFill>
                <a:latin typeface="Anton"/>
                <a:ea typeface="Anton"/>
                <a:cs typeface="Anton"/>
                <a:sym typeface="Anton"/>
              </a:rPr>
              <a:t>DEĞERLENDİRME</a:t>
            </a:r>
          </a:p>
        </p:txBody>
      </p:sp>
      <p:sp>
        <p:nvSpPr>
          <p:cNvPr id="39" name="AutoShape 39"/>
          <p:cNvSpPr/>
          <p:nvPr/>
        </p:nvSpPr>
        <p:spPr>
          <a:xfrm>
            <a:off x="3722477" y="7471810"/>
            <a:ext cx="10843046" cy="82567"/>
          </a:xfrm>
          <a:prstGeom prst="rect">
            <a:avLst/>
          </a:prstGeom>
          <a:solidFill>
            <a:srgbClr val="D4A373"/>
          </a:solidFill>
        </p:spPr>
      </p:sp>
      <p:sp>
        <p:nvSpPr>
          <p:cNvPr id="40" name="AutoShape 40"/>
          <p:cNvSpPr/>
          <p:nvPr/>
        </p:nvSpPr>
        <p:spPr>
          <a:xfrm>
            <a:off x="3722477" y="2732623"/>
            <a:ext cx="10843046" cy="82567"/>
          </a:xfrm>
          <a:prstGeom prst="rect">
            <a:avLst/>
          </a:prstGeom>
          <a:solidFill>
            <a:srgbClr val="D4A373"/>
          </a:solidFill>
        </p:spPr>
      </p:sp>
      <p:sp>
        <p:nvSpPr>
          <p:cNvPr id="41" name="TextBox 41"/>
          <p:cNvSpPr txBox="1"/>
          <p:nvPr/>
        </p:nvSpPr>
        <p:spPr>
          <a:xfrm>
            <a:off x="69674" y="9665014"/>
            <a:ext cx="1133299" cy="196991"/>
          </a:xfrm>
          <a:prstGeom prst="rect">
            <a:avLst/>
          </a:prstGeom>
        </p:spPr>
        <p:txBody>
          <a:bodyPr lIns="0" tIns="0" rIns="0" bIns="0" rtlCol="0" anchor="t">
            <a:spAutoFit/>
          </a:bodyPr>
          <a:lstStyle/>
          <a:p>
            <a:pPr algn="ctr">
              <a:lnSpc>
                <a:spcPts val="1533"/>
              </a:lnSpc>
            </a:pPr>
            <a:r>
              <a:rPr lang="en-US" sz="1095" b="1">
                <a:solidFill>
                  <a:srgbClr val="680021"/>
                </a:solidFill>
                <a:latin typeface="DejaVu Serif Bold"/>
                <a:ea typeface="DejaVu Serif Bold"/>
                <a:cs typeface="DejaVu Serif Bold"/>
                <a:sym typeface="DejaVu Serif Bold"/>
              </a:rPr>
              <a:t>29-30.12.2025</a:t>
            </a:r>
          </a:p>
        </p:txBody>
      </p:sp>
      <p:sp>
        <p:nvSpPr>
          <p:cNvPr id="42" name="TextBox 42"/>
          <p:cNvSpPr txBox="1"/>
          <p:nvPr/>
        </p:nvSpPr>
        <p:spPr>
          <a:xfrm>
            <a:off x="17154525" y="9655489"/>
            <a:ext cx="473414" cy="340146"/>
          </a:xfrm>
          <a:prstGeom prst="rect">
            <a:avLst/>
          </a:prstGeom>
        </p:spPr>
        <p:txBody>
          <a:bodyPr lIns="0" tIns="0" rIns="0" bIns="0" rtlCol="0" anchor="t">
            <a:spAutoFit/>
          </a:bodyPr>
          <a:lstStyle/>
          <a:p>
            <a:pPr algn="ctr">
              <a:lnSpc>
                <a:spcPts val="2776"/>
              </a:lnSpc>
            </a:pPr>
            <a:r>
              <a:rPr lang="en-US" sz="1983">
                <a:solidFill>
                  <a:srgbClr val="6E1E2D"/>
                </a:solidFill>
                <a:latin typeface="Anton"/>
                <a:ea typeface="Anton"/>
                <a:cs typeface="Anton"/>
                <a:sym typeface="Anton"/>
              </a:rPr>
              <a:t>30</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6E1E2D"/>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546" b="-44231"/>
            </a:stretch>
          </a:blipFill>
        </p:spPr>
      </p:sp>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680021">
                <a:alpha val="66667"/>
              </a:srgbClr>
            </a:solidFill>
          </p:spPr>
        </p:sp>
        <p:sp>
          <p:nvSpPr>
            <p:cNvPr id="5" name="TextBox 5"/>
            <p:cNvSpPr txBox="1"/>
            <p:nvPr/>
          </p:nvSpPr>
          <p:spPr>
            <a:xfrm>
              <a:off x="0" y="-47625"/>
              <a:ext cx="4816593" cy="2756958"/>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678115" y="426773"/>
            <a:ext cx="21128215" cy="12027252"/>
            <a:chOff x="0" y="0"/>
            <a:chExt cx="28170954" cy="16036336"/>
          </a:xfrm>
        </p:grpSpPr>
        <p:grpSp>
          <p:nvGrpSpPr>
            <p:cNvPr id="7" name="Group 7"/>
            <p:cNvGrpSpPr/>
            <p:nvPr/>
          </p:nvGrpSpPr>
          <p:grpSpPr>
            <a:xfrm rot="-4973104">
              <a:off x="23490043" y="11278748"/>
              <a:ext cx="4114800" cy="4114800"/>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F7F7"/>
              </a:solidFill>
            </p:spPr>
          </p:sp>
          <p:sp>
            <p:nvSpPr>
              <p:cNvPr id="9" name="TextBox 9"/>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10" name="Group 10"/>
            <p:cNvGrpSpPr/>
            <p:nvPr/>
          </p:nvGrpSpPr>
          <p:grpSpPr>
            <a:xfrm rot="-4973104">
              <a:off x="23628281" y="11477488"/>
              <a:ext cx="4114800" cy="4114800"/>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A5568"/>
              </a:solidFill>
            </p:spPr>
          </p:sp>
          <p:sp>
            <p:nvSpPr>
              <p:cNvPr id="12" name="TextBox 12"/>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3"/>
            <p:cNvGrpSpPr/>
            <p:nvPr/>
          </p:nvGrpSpPr>
          <p:grpSpPr>
            <a:xfrm rot="-4973104">
              <a:off x="23817167" y="11682549"/>
              <a:ext cx="4114800" cy="4114800"/>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4A373"/>
              </a:solidFill>
            </p:spPr>
          </p:sp>
          <p:sp>
            <p:nvSpPr>
              <p:cNvPr id="15" name="TextBox 15"/>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16" name="Group 16"/>
            <p:cNvGrpSpPr/>
            <p:nvPr/>
          </p:nvGrpSpPr>
          <p:grpSpPr>
            <a:xfrm>
              <a:off x="360174" y="10716066"/>
              <a:ext cx="4114800" cy="4114800"/>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F7F7"/>
              </a:solidFill>
            </p:spPr>
          </p:sp>
          <p:sp>
            <p:nvSpPr>
              <p:cNvPr id="18" name="TextBox 18"/>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19" name="Group 19"/>
            <p:cNvGrpSpPr/>
            <p:nvPr/>
          </p:nvGrpSpPr>
          <p:grpSpPr>
            <a:xfrm>
              <a:off x="180087" y="10877856"/>
              <a:ext cx="4114800" cy="4114800"/>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A5568"/>
              </a:solidFill>
            </p:spPr>
          </p:sp>
          <p:sp>
            <p:nvSpPr>
              <p:cNvPr id="21" name="TextBox 21"/>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22" name="Group 22"/>
            <p:cNvGrpSpPr/>
            <p:nvPr/>
          </p:nvGrpSpPr>
          <p:grpSpPr>
            <a:xfrm>
              <a:off x="0" y="11090686"/>
              <a:ext cx="4114800" cy="4114800"/>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4A373"/>
              </a:solidFill>
            </p:spPr>
          </p:sp>
          <p:sp>
            <p:nvSpPr>
              <p:cNvPr id="24" name="TextBox 24"/>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sp>
          <p:nvSpPr>
            <p:cNvPr id="25" name="Freeform 25"/>
            <p:cNvSpPr/>
            <p:nvPr/>
          </p:nvSpPr>
          <p:spPr>
            <a:xfrm>
              <a:off x="2689828" y="36650"/>
              <a:ext cx="412932" cy="751026"/>
            </a:xfrm>
            <a:custGeom>
              <a:avLst/>
              <a:gdLst/>
              <a:ahLst/>
              <a:cxnLst/>
              <a:rect l="l" t="t" r="r" b="b"/>
              <a:pathLst>
                <a:path w="412932" h="751026">
                  <a:moveTo>
                    <a:pt x="0" y="0"/>
                  </a:moveTo>
                  <a:lnTo>
                    <a:pt x="412932" y="0"/>
                  </a:lnTo>
                  <a:lnTo>
                    <a:pt x="412932" y="751026"/>
                  </a:lnTo>
                  <a:lnTo>
                    <a:pt x="0" y="7510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6" name="Freeform 26"/>
            <p:cNvSpPr/>
            <p:nvPr/>
          </p:nvSpPr>
          <p:spPr>
            <a:xfrm>
              <a:off x="3289869" y="83114"/>
              <a:ext cx="271302" cy="657768"/>
            </a:xfrm>
            <a:custGeom>
              <a:avLst/>
              <a:gdLst/>
              <a:ahLst/>
              <a:cxnLst/>
              <a:rect l="l" t="t" r="r" b="b"/>
              <a:pathLst>
                <a:path w="271302" h="657768">
                  <a:moveTo>
                    <a:pt x="0" y="0"/>
                  </a:moveTo>
                  <a:lnTo>
                    <a:pt x="271302" y="0"/>
                  </a:lnTo>
                  <a:lnTo>
                    <a:pt x="271302" y="657768"/>
                  </a:lnTo>
                  <a:lnTo>
                    <a:pt x="0" y="6577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7" name="Freeform 27"/>
            <p:cNvSpPr/>
            <p:nvPr/>
          </p:nvSpPr>
          <p:spPr>
            <a:xfrm>
              <a:off x="3319585" y="981206"/>
              <a:ext cx="256106" cy="226538"/>
            </a:xfrm>
            <a:custGeom>
              <a:avLst/>
              <a:gdLst/>
              <a:ahLst/>
              <a:cxnLst/>
              <a:rect l="l" t="t" r="r" b="b"/>
              <a:pathLst>
                <a:path w="256106" h="226538">
                  <a:moveTo>
                    <a:pt x="0" y="0"/>
                  </a:moveTo>
                  <a:lnTo>
                    <a:pt x="256107" y="0"/>
                  </a:lnTo>
                  <a:lnTo>
                    <a:pt x="256107" y="226538"/>
                  </a:lnTo>
                  <a:lnTo>
                    <a:pt x="0" y="22653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8" name="Freeform 28"/>
            <p:cNvSpPr/>
            <p:nvPr/>
          </p:nvSpPr>
          <p:spPr>
            <a:xfrm>
              <a:off x="3817162" y="980397"/>
              <a:ext cx="139566" cy="228278"/>
            </a:xfrm>
            <a:custGeom>
              <a:avLst/>
              <a:gdLst/>
              <a:ahLst/>
              <a:cxnLst/>
              <a:rect l="l" t="t" r="r" b="b"/>
              <a:pathLst>
                <a:path w="139566" h="228278">
                  <a:moveTo>
                    <a:pt x="0" y="0"/>
                  </a:moveTo>
                  <a:lnTo>
                    <a:pt x="139567" y="0"/>
                  </a:lnTo>
                  <a:lnTo>
                    <a:pt x="139567" y="228278"/>
                  </a:lnTo>
                  <a:lnTo>
                    <a:pt x="0" y="22827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9" name="Freeform 29"/>
            <p:cNvSpPr/>
            <p:nvPr/>
          </p:nvSpPr>
          <p:spPr>
            <a:xfrm>
              <a:off x="3749629" y="37702"/>
              <a:ext cx="411185" cy="750082"/>
            </a:xfrm>
            <a:custGeom>
              <a:avLst/>
              <a:gdLst/>
              <a:ahLst/>
              <a:cxnLst/>
              <a:rect l="l" t="t" r="r" b="b"/>
              <a:pathLst>
                <a:path w="411185" h="750082">
                  <a:moveTo>
                    <a:pt x="0" y="0"/>
                  </a:moveTo>
                  <a:lnTo>
                    <a:pt x="411185" y="0"/>
                  </a:lnTo>
                  <a:lnTo>
                    <a:pt x="411185" y="750082"/>
                  </a:lnTo>
                  <a:lnTo>
                    <a:pt x="0" y="75008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0" name="Freeform 30"/>
            <p:cNvSpPr/>
            <p:nvPr/>
          </p:nvSpPr>
          <p:spPr>
            <a:xfrm>
              <a:off x="4195103" y="981145"/>
              <a:ext cx="200598" cy="228204"/>
            </a:xfrm>
            <a:custGeom>
              <a:avLst/>
              <a:gdLst/>
              <a:ahLst/>
              <a:cxnLst/>
              <a:rect l="l" t="t" r="r" b="b"/>
              <a:pathLst>
                <a:path w="200598" h="228204">
                  <a:moveTo>
                    <a:pt x="0" y="0"/>
                  </a:moveTo>
                  <a:lnTo>
                    <a:pt x="200599" y="0"/>
                  </a:lnTo>
                  <a:lnTo>
                    <a:pt x="200599" y="228204"/>
                  </a:lnTo>
                  <a:lnTo>
                    <a:pt x="0" y="22820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31" name="Freeform 31"/>
            <p:cNvSpPr/>
            <p:nvPr/>
          </p:nvSpPr>
          <p:spPr>
            <a:xfrm>
              <a:off x="4349454" y="82986"/>
              <a:ext cx="322986" cy="657998"/>
            </a:xfrm>
            <a:custGeom>
              <a:avLst/>
              <a:gdLst/>
              <a:ahLst/>
              <a:cxnLst/>
              <a:rect l="l" t="t" r="r" b="b"/>
              <a:pathLst>
                <a:path w="322986" h="657998">
                  <a:moveTo>
                    <a:pt x="0" y="0"/>
                  </a:moveTo>
                  <a:lnTo>
                    <a:pt x="322986" y="0"/>
                  </a:lnTo>
                  <a:lnTo>
                    <a:pt x="322986" y="657997"/>
                  </a:lnTo>
                  <a:lnTo>
                    <a:pt x="0" y="65799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32" name="Freeform 32"/>
            <p:cNvSpPr/>
            <p:nvPr/>
          </p:nvSpPr>
          <p:spPr>
            <a:xfrm>
              <a:off x="4618490" y="981914"/>
              <a:ext cx="202676" cy="225729"/>
            </a:xfrm>
            <a:custGeom>
              <a:avLst/>
              <a:gdLst/>
              <a:ahLst/>
              <a:cxnLst/>
              <a:rect l="l" t="t" r="r" b="b"/>
              <a:pathLst>
                <a:path w="202676" h="225729">
                  <a:moveTo>
                    <a:pt x="0" y="0"/>
                  </a:moveTo>
                  <a:lnTo>
                    <a:pt x="202675" y="0"/>
                  </a:lnTo>
                  <a:lnTo>
                    <a:pt x="202675" y="225729"/>
                  </a:lnTo>
                  <a:lnTo>
                    <a:pt x="0" y="22572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33" name="Freeform 33"/>
            <p:cNvSpPr/>
            <p:nvPr/>
          </p:nvSpPr>
          <p:spPr>
            <a:xfrm>
              <a:off x="5037505" y="982953"/>
              <a:ext cx="222970" cy="223948"/>
            </a:xfrm>
            <a:custGeom>
              <a:avLst/>
              <a:gdLst/>
              <a:ahLst/>
              <a:cxnLst/>
              <a:rect l="l" t="t" r="r" b="b"/>
              <a:pathLst>
                <a:path w="222970" h="223948">
                  <a:moveTo>
                    <a:pt x="0" y="0"/>
                  </a:moveTo>
                  <a:lnTo>
                    <a:pt x="222970" y="0"/>
                  </a:lnTo>
                  <a:lnTo>
                    <a:pt x="222970" y="223948"/>
                  </a:lnTo>
                  <a:lnTo>
                    <a:pt x="0" y="22394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34" name="Freeform 34"/>
            <p:cNvSpPr/>
            <p:nvPr/>
          </p:nvSpPr>
          <p:spPr>
            <a:xfrm>
              <a:off x="4727988" y="37884"/>
              <a:ext cx="912856" cy="773546"/>
            </a:xfrm>
            <a:custGeom>
              <a:avLst/>
              <a:gdLst/>
              <a:ahLst/>
              <a:cxnLst/>
              <a:rect l="l" t="t" r="r" b="b"/>
              <a:pathLst>
                <a:path w="912856" h="773546">
                  <a:moveTo>
                    <a:pt x="0" y="0"/>
                  </a:moveTo>
                  <a:lnTo>
                    <a:pt x="912857" y="0"/>
                  </a:lnTo>
                  <a:lnTo>
                    <a:pt x="912857" y="773547"/>
                  </a:lnTo>
                  <a:lnTo>
                    <a:pt x="0" y="773547"/>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35" name="Freeform 35"/>
            <p:cNvSpPr/>
            <p:nvPr/>
          </p:nvSpPr>
          <p:spPr>
            <a:xfrm>
              <a:off x="5659682" y="0"/>
              <a:ext cx="600439" cy="891179"/>
            </a:xfrm>
            <a:custGeom>
              <a:avLst/>
              <a:gdLst/>
              <a:ahLst/>
              <a:cxnLst/>
              <a:rect l="l" t="t" r="r" b="b"/>
              <a:pathLst>
                <a:path w="600439" h="891179">
                  <a:moveTo>
                    <a:pt x="0" y="0"/>
                  </a:moveTo>
                  <a:lnTo>
                    <a:pt x="600439" y="0"/>
                  </a:lnTo>
                  <a:lnTo>
                    <a:pt x="600439" y="891179"/>
                  </a:lnTo>
                  <a:lnTo>
                    <a:pt x="0" y="891179"/>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36" name="Freeform 36"/>
            <p:cNvSpPr/>
            <p:nvPr/>
          </p:nvSpPr>
          <p:spPr>
            <a:xfrm>
              <a:off x="22815999" y="0"/>
              <a:ext cx="3489825" cy="802570"/>
            </a:xfrm>
            <a:custGeom>
              <a:avLst/>
              <a:gdLst/>
              <a:ahLst/>
              <a:cxnLst/>
              <a:rect l="l" t="t" r="r" b="b"/>
              <a:pathLst>
                <a:path w="3489825" h="802570">
                  <a:moveTo>
                    <a:pt x="0" y="0"/>
                  </a:moveTo>
                  <a:lnTo>
                    <a:pt x="3489826" y="0"/>
                  </a:lnTo>
                  <a:lnTo>
                    <a:pt x="3489826" y="802570"/>
                  </a:lnTo>
                  <a:lnTo>
                    <a:pt x="0" y="802570"/>
                  </a:lnTo>
                  <a:lnTo>
                    <a:pt x="0" y="0"/>
                  </a:lnTo>
                  <a:close/>
                </a:path>
              </a:pathLst>
            </a:custGeom>
            <a:blipFill>
              <a:blip r:embed="rId25"/>
              <a:stretch>
                <a:fillRect/>
              </a:stretch>
            </a:blipFill>
          </p:spPr>
        </p:sp>
      </p:grpSp>
      <p:grpSp>
        <p:nvGrpSpPr>
          <p:cNvPr id="37" name="Group 37"/>
          <p:cNvGrpSpPr/>
          <p:nvPr/>
        </p:nvGrpSpPr>
        <p:grpSpPr>
          <a:xfrm>
            <a:off x="2213389" y="2058866"/>
            <a:ext cx="13861222" cy="5498707"/>
            <a:chOff x="0" y="0"/>
            <a:chExt cx="4353672" cy="1727089"/>
          </a:xfrm>
        </p:grpSpPr>
        <p:sp>
          <p:nvSpPr>
            <p:cNvPr id="38" name="Freeform 38"/>
            <p:cNvSpPr/>
            <p:nvPr/>
          </p:nvSpPr>
          <p:spPr>
            <a:xfrm>
              <a:off x="0" y="0"/>
              <a:ext cx="4353672" cy="1727089"/>
            </a:xfrm>
            <a:custGeom>
              <a:avLst/>
              <a:gdLst/>
              <a:ahLst/>
              <a:cxnLst/>
              <a:rect l="l" t="t" r="r" b="b"/>
              <a:pathLst>
                <a:path w="4353672" h="1727089">
                  <a:moveTo>
                    <a:pt x="13963" y="0"/>
                  </a:moveTo>
                  <a:lnTo>
                    <a:pt x="4339709" y="0"/>
                  </a:lnTo>
                  <a:cubicBezTo>
                    <a:pt x="4343412" y="0"/>
                    <a:pt x="4346964" y="1471"/>
                    <a:pt x="4349583" y="4090"/>
                  </a:cubicBezTo>
                  <a:cubicBezTo>
                    <a:pt x="4352201" y="6708"/>
                    <a:pt x="4353672" y="10260"/>
                    <a:pt x="4353672" y="13963"/>
                  </a:cubicBezTo>
                  <a:lnTo>
                    <a:pt x="4353672" y="1713126"/>
                  </a:lnTo>
                  <a:cubicBezTo>
                    <a:pt x="4353672" y="1716829"/>
                    <a:pt x="4352201" y="1720381"/>
                    <a:pt x="4349583" y="1723000"/>
                  </a:cubicBezTo>
                  <a:cubicBezTo>
                    <a:pt x="4346964" y="1725618"/>
                    <a:pt x="4343412" y="1727089"/>
                    <a:pt x="4339709" y="1727089"/>
                  </a:cubicBezTo>
                  <a:lnTo>
                    <a:pt x="13963" y="1727089"/>
                  </a:lnTo>
                  <a:cubicBezTo>
                    <a:pt x="10260" y="1727089"/>
                    <a:pt x="6708" y="1725618"/>
                    <a:pt x="4090" y="1723000"/>
                  </a:cubicBezTo>
                  <a:cubicBezTo>
                    <a:pt x="1471" y="1720381"/>
                    <a:pt x="0" y="1716829"/>
                    <a:pt x="0" y="1713126"/>
                  </a:cubicBezTo>
                  <a:lnTo>
                    <a:pt x="0" y="13963"/>
                  </a:lnTo>
                  <a:cubicBezTo>
                    <a:pt x="0" y="10260"/>
                    <a:pt x="1471" y="6708"/>
                    <a:pt x="4090" y="4090"/>
                  </a:cubicBezTo>
                  <a:cubicBezTo>
                    <a:pt x="6708" y="1471"/>
                    <a:pt x="10260" y="0"/>
                    <a:pt x="13963" y="0"/>
                  </a:cubicBezTo>
                  <a:close/>
                </a:path>
              </a:pathLst>
            </a:custGeom>
            <a:solidFill>
              <a:srgbClr val="D4A373">
                <a:alpha val="47843"/>
              </a:srgbClr>
            </a:solidFill>
          </p:spPr>
        </p:sp>
        <p:sp>
          <p:nvSpPr>
            <p:cNvPr id="39" name="TextBox 39"/>
            <p:cNvSpPr txBox="1"/>
            <p:nvPr/>
          </p:nvSpPr>
          <p:spPr>
            <a:xfrm>
              <a:off x="0" y="-47625"/>
              <a:ext cx="4353672" cy="1774714"/>
            </a:xfrm>
            <a:prstGeom prst="rect">
              <a:avLst/>
            </a:prstGeom>
          </p:spPr>
          <p:txBody>
            <a:bodyPr lIns="45937" tIns="45937" rIns="45937" bIns="45937" rtlCol="0" anchor="ctr"/>
            <a:lstStyle/>
            <a:p>
              <a:pPr algn="ctr">
                <a:lnSpc>
                  <a:spcPts val="2659"/>
                </a:lnSpc>
              </a:pPr>
              <a:endParaRPr/>
            </a:p>
          </p:txBody>
        </p:sp>
      </p:grpSp>
      <p:sp>
        <p:nvSpPr>
          <p:cNvPr id="40" name="TextBox 40"/>
          <p:cNvSpPr txBox="1"/>
          <p:nvPr/>
        </p:nvSpPr>
        <p:spPr>
          <a:xfrm>
            <a:off x="2213389" y="2162175"/>
            <a:ext cx="13861222" cy="5210175"/>
          </a:xfrm>
          <a:prstGeom prst="rect">
            <a:avLst/>
          </a:prstGeom>
        </p:spPr>
        <p:txBody>
          <a:bodyPr lIns="0" tIns="0" rIns="0" bIns="0" rtlCol="0" anchor="t">
            <a:spAutoFit/>
          </a:bodyPr>
          <a:lstStyle/>
          <a:p>
            <a:pPr algn="ctr">
              <a:lnSpc>
                <a:spcPts val="4200"/>
              </a:lnSpc>
            </a:pPr>
            <a:r>
              <a:rPr lang="en-US" sz="3000">
                <a:solidFill>
                  <a:srgbClr val="FFFFFF"/>
                </a:solidFill>
                <a:latin typeface="Anton"/>
                <a:ea typeface="Anton"/>
                <a:cs typeface="Anton"/>
                <a:sym typeface="Anton"/>
              </a:rPr>
              <a:t>6 ay sürecek olan çalışmamızın neticesinde: </a:t>
            </a:r>
          </a:p>
          <a:p>
            <a:pPr algn="ctr">
              <a:lnSpc>
                <a:spcPts val="4200"/>
              </a:lnSpc>
            </a:pPr>
            <a:endParaRPr lang="en-US" sz="3000">
              <a:solidFill>
                <a:srgbClr val="FFFFFF"/>
              </a:solidFill>
              <a:latin typeface="Anton"/>
              <a:ea typeface="Anton"/>
              <a:cs typeface="Anton"/>
              <a:sym typeface="Anton"/>
            </a:endParaRPr>
          </a:p>
          <a:p>
            <a:pPr marL="647700" lvl="1" indent="-323850" algn="ctr">
              <a:lnSpc>
                <a:spcPts val="4200"/>
              </a:lnSpc>
              <a:buFont typeface="Arial"/>
              <a:buChar char="•"/>
            </a:pPr>
            <a:r>
              <a:rPr lang="en-US" sz="3000">
                <a:solidFill>
                  <a:srgbClr val="FFFFFF"/>
                </a:solidFill>
                <a:latin typeface="Poppins"/>
                <a:ea typeface="Poppins"/>
                <a:cs typeface="Poppins"/>
                <a:sym typeface="Poppins"/>
              </a:rPr>
              <a:t>Metro Turizm’in, %10 olan konfor temelli tercih oranını %30 seviyelerine çekmeyi</a:t>
            </a:r>
          </a:p>
          <a:p>
            <a:pPr algn="ctr">
              <a:lnSpc>
                <a:spcPts val="4200"/>
              </a:lnSpc>
            </a:pPr>
            <a:endParaRPr lang="en-US" sz="3000">
              <a:solidFill>
                <a:srgbClr val="FFFFFF"/>
              </a:solidFill>
              <a:latin typeface="Poppins"/>
              <a:ea typeface="Poppins"/>
              <a:cs typeface="Poppins"/>
              <a:sym typeface="Poppins"/>
            </a:endParaRPr>
          </a:p>
          <a:p>
            <a:pPr marL="604521" lvl="1" indent="-302261" algn="ctr">
              <a:lnSpc>
                <a:spcPts val="3920"/>
              </a:lnSpc>
              <a:buFont typeface="Arial"/>
              <a:buChar char="•"/>
            </a:pPr>
            <a:r>
              <a:rPr lang="en-US" sz="2800">
                <a:solidFill>
                  <a:srgbClr val="FFFFFF"/>
                </a:solidFill>
                <a:latin typeface="Poppins"/>
                <a:ea typeface="Poppins"/>
                <a:cs typeface="Poppins"/>
                <a:sym typeface="Poppins"/>
              </a:rPr>
              <a:t>Tercih edilmeme sebeplerinde %25'lik bir alanı oluşturan müşteri memnuniyetsizliği oranını ise %10 seviyelerine düşürmeyi</a:t>
            </a:r>
          </a:p>
          <a:p>
            <a:pPr algn="ctr">
              <a:lnSpc>
                <a:spcPts val="3920"/>
              </a:lnSpc>
            </a:pPr>
            <a:endParaRPr lang="en-US" sz="2800">
              <a:solidFill>
                <a:srgbClr val="FFFFFF"/>
              </a:solidFill>
              <a:latin typeface="Poppins"/>
              <a:ea typeface="Poppins"/>
              <a:cs typeface="Poppins"/>
              <a:sym typeface="Poppins"/>
            </a:endParaRPr>
          </a:p>
          <a:p>
            <a:pPr marL="647700" lvl="1" indent="-323850" algn="ctr">
              <a:lnSpc>
                <a:spcPts val="4200"/>
              </a:lnSpc>
              <a:buFont typeface="Arial"/>
              <a:buChar char="•"/>
            </a:pPr>
            <a:r>
              <a:rPr lang="en-US" sz="3000">
                <a:solidFill>
                  <a:srgbClr val="FFFFFF"/>
                </a:solidFill>
                <a:latin typeface="Poppins"/>
                <a:ea typeface="Poppins"/>
                <a:cs typeface="Poppins"/>
                <a:sym typeface="Poppins"/>
              </a:rPr>
              <a:t>Bilet satışlarında ise 2026-2027 yılları içerisinde %15'lik bir artışla 23.750.000 adet bilet satışını hedefliyoruz.</a:t>
            </a:r>
          </a:p>
        </p:txBody>
      </p:sp>
      <p:sp>
        <p:nvSpPr>
          <p:cNvPr id="41" name="TextBox 41"/>
          <p:cNvSpPr txBox="1"/>
          <p:nvPr/>
        </p:nvSpPr>
        <p:spPr>
          <a:xfrm>
            <a:off x="69674" y="9665014"/>
            <a:ext cx="1133299" cy="196991"/>
          </a:xfrm>
          <a:prstGeom prst="rect">
            <a:avLst/>
          </a:prstGeom>
        </p:spPr>
        <p:txBody>
          <a:bodyPr lIns="0" tIns="0" rIns="0" bIns="0" rtlCol="0" anchor="t">
            <a:spAutoFit/>
          </a:bodyPr>
          <a:lstStyle/>
          <a:p>
            <a:pPr algn="ctr">
              <a:lnSpc>
                <a:spcPts val="1533"/>
              </a:lnSpc>
            </a:pPr>
            <a:r>
              <a:rPr lang="en-US" sz="1095" b="1">
                <a:solidFill>
                  <a:srgbClr val="680021"/>
                </a:solidFill>
                <a:latin typeface="DejaVu Serif Bold"/>
                <a:ea typeface="DejaVu Serif Bold"/>
                <a:cs typeface="DejaVu Serif Bold"/>
                <a:sym typeface="DejaVu Serif Bold"/>
              </a:rPr>
              <a:t>29-30.12.2025</a:t>
            </a:r>
          </a:p>
        </p:txBody>
      </p:sp>
      <p:sp>
        <p:nvSpPr>
          <p:cNvPr id="42" name="TextBox 42"/>
          <p:cNvSpPr txBox="1"/>
          <p:nvPr/>
        </p:nvSpPr>
        <p:spPr>
          <a:xfrm>
            <a:off x="17164050" y="9672882"/>
            <a:ext cx="473414" cy="340146"/>
          </a:xfrm>
          <a:prstGeom prst="rect">
            <a:avLst/>
          </a:prstGeom>
        </p:spPr>
        <p:txBody>
          <a:bodyPr lIns="0" tIns="0" rIns="0" bIns="0" rtlCol="0" anchor="t">
            <a:spAutoFit/>
          </a:bodyPr>
          <a:lstStyle/>
          <a:p>
            <a:pPr algn="ctr">
              <a:lnSpc>
                <a:spcPts val="2776"/>
              </a:lnSpc>
            </a:pPr>
            <a:r>
              <a:rPr lang="en-US" sz="1983">
                <a:solidFill>
                  <a:srgbClr val="6E1E2D"/>
                </a:solidFill>
                <a:latin typeface="Anton"/>
                <a:ea typeface="Anton"/>
                <a:cs typeface="Anton"/>
                <a:sym typeface="Anton"/>
              </a:rPr>
              <a:t>31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6E1E2D"/>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546" b="-44231"/>
            </a:stretch>
          </a:blipFill>
        </p:spPr>
      </p:sp>
      <p:grpSp>
        <p:nvGrpSpPr>
          <p:cNvPr id="3" name="Group 3"/>
          <p:cNvGrpSpPr/>
          <p:nvPr/>
        </p:nvGrpSpPr>
        <p:grpSpPr>
          <a:xfrm>
            <a:off x="0" y="6802"/>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680021">
                <a:alpha val="66667"/>
              </a:srgbClr>
            </a:solidFill>
          </p:spPr>
        </p:sp>
        <p:sp>
          <p:nvSpPr>
            <p:cNvPr id="5" name="TextBox 5"/>
            <p:cNvSpPr txBox="1"/>
            <p:nvPr/>
          </p:nvSpPr>
          <p:spPr>
            <a:xfrm>
              <a:off x="0" y="-47625"/>
              <a:ext cx="4816593" cy="2756958"/>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5760177" y="8706594"/>
            <a:ext cx="3689923" cy="3747431"/>
            <a:chOff x="0" y="0"/>
            <a:chExt cx="4919898" cy="4996575"/>
          </a:xfrm>
        </p:grpSpPr>
        <p:grpSp>
          <p:nvGrpSpPr>
            <p:cNvPr id="7" name="Group 7"/>
            <p:cNvGrpSpPr/>
            <p:nvPr/>
          </p:nvGrpSpPr>
          <p:grpSpPr>
            <a:xfrm rot="-4973104">
              <a:off x="238987" y="238987"/>
              <a:ext cx="4114800" cy="4114800"/>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F7F7"/>
              </a:solidFill>
            </p:spPr>
          </p:sp>
          <p:sp>
            <p:nvSpPr>
              <p:cNvPr id="9" name="TextBox 9"/>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10" name="Group 10"/>
            <p:cNvGrpSpPr/>
            <p:nvPr/>
          </p:nvGrpSpPr>
          <p:grpSpPr>
            <a:xfrm rot="-4973104">
              <a:off x="377225" y="437726"/>
              <a:ext cx="4114800" cy="4114800"/>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A5568"/>
              </a:solidFill>
            </p:spPr>
          </p:sp>
          <p:sp>
            <p:nvSpPr>
              <p:cNvPr id="12" name="TextBox 12"/>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3"/>
            <p:cNvGrpSpPr/>
            <p:nvPr/>
          </p:nvGrpSpPr>
          <p:grpSpPr>
            <a:xfrm rot="-4973104">
              <a:off x="566111" y="642788"/>
              <a:ext cx="4114800" cy="4114800"/>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4A373"/>
              </a:solidFill>
            </p:spPr>
          </p:sp>
          <p:sp>
            <p:nvSpPr>
              <p:cNvPr id="15" name="TextBox 15"/>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grpSp>
        <p:nvGrpSpPr>
          <p:cNvPr id="16" name="Group 16"/>
          <p:cNvGrpSpPr/>
          <p:nvPr/>
        </p:nvGrpSpPr>
        <p:grpSpPr>
          <a:xfrm>
            <a:off x="-1678115" y="8463822"/>
            <a:ext cx="3356231" cy="3367065"/>
            <a:chOff x="0" y="0"/>
            <a:chExt cx="4474974" cy="4489420"/>
          </a:xfrm>
        </p:grpSpPr>
        <p:grpSp>
          <p:nvGrpSpPr>
            <p:cNvPr id="17" name="Group 17"/>
            <p:cNvGrpSpPr/>
            <p:nvPr/>
          </p:nvGrpSpPr>
          <p:grpSpPr>
            <a:xfrm>
              <a:off x="360174" y="0"/>
              <a:ext cx="4114800" cy="4114800"/>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F7F7"/>
              </a:solidFill>
            </p:spPr>
          </p:sp>
          <p:sp>
            <p:nvSpPr>
              <p:cNvPr id="19" name="TextBox 19"/>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180087" y="161790"/>
              <a:ext cx="4114800" cy="4114800"/>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A5568"/>
              </a:solidFill>
            </p:spPr>
          </p:sp>
          <p:sp>
            <p:nvSpPr>
              <p:cNvPr id="22" name="TextBox 22"/>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p:cNvGrpSpPr/>
            <p:nvPr/>
          </p:nvGrpSpPr>
          <p:grpSpPr>
            <a:xfrm>
              <a:off x="0" y="374620"/>
              <a:ext cx="4114800" cy="4114800"/>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4A373"/>
              </a:solidFill>
            </p:spPr>
          </p:sp>
          <p:sp>
            <p:nvSpPr>
              <p:cNvPr id="25" name="TextBox 25"/>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sp>
        <p:nvSpPr>
          <p:cNvPr id="26" name="TextBox 26"/>
          <p:cNvSpPr txBox="1"/>
          <p:nvPr/>
        </p:nvSpPr>
        <p:spPr>
          <a:xfrm>
            <a:off x="69674" y="9665014"/>
            <a:ext cx="1133299" cy="196991"/>
          </a:xfrm>
          <a:prstGeom prst="rect">
            <a:avLst/>
          </a:prstGeom>
        </p:spPr>
        <p:txBody>
          <a:bodyPr lIns="0" tIns="0" rIns="0" bIns="0" rtlCol="0" anchor="t">
            <a:spAutoFit/>
          </a:bodyPr>
          <a:lstStyle/>
          <a:p>
            <a:pPr algn="ctr">
              <a:lnSpc>
                <a:spcPts val="1533"/>
              </a:lnSpc>
            </a:pPr>
            <a:r>
              <a:rPr lang="en-US" sz="1095" b="1">
                <a:solidFill>
                  <a:srgbClr val="680021"/>
                </a:solidFill>
                <a:latin typeface="DejaVu Serif Bold"/>
                <a:ea typeface="DejaVu Serif Bold"/>
                <a:cs typeface="DejaVu Serif Bold"/>
                <a:sym typeface="DejaVu Serif Bold"/>
              </a:rPr>
              <a:t>29-30.12.2025</a:t>
            </a:r>
          </a:p>
        </p:txBody>
      </p:sp>
      <p:sp>
        <p:nvSpPr>
          <p:cNvPr id="27" name="TextBox 27"/>
          <p:cNvSpPr txBox="1"/>
          <p:nvPr/>
        </p:nvSpPr>
        <p:spPr>
          <a:xfrm>
            <a:off x="17154525" y="9672882"/>
            <a:ext cx="473414" cy="340146"/>
          </a:xfrm>
          <a:prstGeom prst="rect">
            <a:avLst/>
          </a:prstGeom>
        </p:spPr>
        <p:txBody>
          <a:bodyPr lIns="0" tIns="0" rIns="0" bIns="0" rtlCol="0" anchor="t">
            <a:spAutoFit/>
          </a:bodyPr>
          <a:lstStyle/>
          <a:p>
            <a:pPr algn="ctr">
              <a:lnSpc>
                <a:spcPts val="2776"/>
              </a:lnSpc>
            </a:pPr>
            <a:r>
              <a:rPr lang="en-US" sz="1983">
                <a:solidFill>
                  <a:srgbClr val="680021"/>
                </a:solidFill>
                <a:latin typeface="Anton"/>
                <a:ea typeface="Anton"/>
                <a:cs typeface="Anton"/>
                <a:sym typeface="Anton"/>
              </a:rPr>
              <a:t>32</a:t>
            </a:r>
          </a:p>
        </p:txBody>
      </p:sp>
      <p:sp>
        <p:nvSpPr>
          <p:cNvPr id="28" name="TextBox 28"/>
          <p:cNvSpPr txBox="1"/>
          <p:nvPr/>
        </p:nvSpPr>
        <p:spPr>
          <a:xfrm>
            <a:off x="6671981" y="838200"/>
            <a:ext cx="4853940" cy="1708151"/>
          </a:xfrm>
          <a:prstGeom prst="rect">
            <a:avLst/>
          </a:prstGeom>
        </p:spPr>
        <p:txBody>
          <a:bodyPr lIns="0" tIns="0" rIns="0" bIns="0" rtlCol="0" anchor="t">
            <a:spAutoFit/>
          </a:bodyPr>
          <a:lstStyle/>
          <a:p>
            <a:pPr algn="ctr">
              <a:lnSpc>
                <a:spcPts val="13999"/>
              </a:lnSpc>
            </a:pPr>
            <a:r>
              <a:rPr lang="en-US" sz="9999">
                <a:solidFill>
                  <a:srgbClr val="6E1E2D"/>
                </a:solidFill>
                <a:latin typeface="Anton"/>
                <a:ea typeface="Anton"/>
                <a:cs typeface="Anton"/>
                <a:sym typeface="Anton"/>
              </a:rPr>
              <a:t>KAYNAKÇA</a:t>
            </a:r>
          </a:p>
        </p:txBody>
      </p:sp>
      <p:sp>
        <p:nvSpPr>
          <p:cNvPr id="29" name="TextBox 29"/>
          <p:cNvSpPr txBox="1"/>
          <p:nvPr/>
        </p:nvSpPr>
        <p:spPr>
          <a:xfrm>
            <a:off x="6526282" y="847725"/>
            <a:ext cx="5292585" cy="1708151"/>
          </a:xfrm>
          <a:prstGeom prst="rect">
            <a:avLst/>
          </a:prstGeom>
        </p:spPr>
        <p:txBody>
          <a:bodyPr lIns="0" tIns="0" rIns="0" bIns="0" rtlCol="0" anchor="t">
            <a:spAutoFit/>
          </a:bodyPr>
          <a:lstStyle/>
          <a:p>
            <a:pPr algn="ctr">
              <a:lnSpc>
                <a:spcPts val="13999"/>
              </a:lnSpc>
            </a:pPr>
            <a:r>
              <a:rPr lang="en-US" sz="9999">
                <a:solidFill>
                  <a:srgbClr val="D4A373"/>
                </a:solidFill>
                <a:latin typeface="Anton"/>
                <a:ea typeface="Anton"/>
                <a:cs typeface="Anton"/>
                <a:sym typeface="Anton"/>
              </a:rPr>
              <a:t>KAYNAKÇA</a:t>
            </a:r>
          </a:p>
        </p:txBody>
      </p:sp>
      <p:sp>
        <p:nvSpPr>
          <p:cNvPr id="30" name="TextBox 30"/>
          <p:cNvSpPr txBox="1"/>
          <p:nvPr/>
        </p:nvSpPr>
        <p:spPr>
          <a:xfrm>
            <a:off x="242765" y="2946210"/>
            <a:ext cx="18378391" cy="342265"/>
          </a:xfrm>
          <a:prstGeom prst="rect">
            <a:avLst/>
          </a:prstGeom>
        </p:spPr>
        <p:txBody>
          <a:bodyPr lIns="0" tIns="0" rIns="0" bIns="0" rtlCol="0" anchor="t">
            <a:spAutoFit/>
          </a:bodyPr>
          <a:lstStyle/>
          <a:p>
            <a:pPr algn="l">
              <a:lnSpc>
                <a:spcPts val="2660"/>
              </a:lnSpc>
            </a:pPr>
            <a:r>
              <a:rPr lang="en-US" sz="1900">
                <a:solidFill>
                  <a:srgbClr val="FFFFFF"/>
                </a:solidFill>
                <a:latin typeface="Poppins"/>
                <a:ea typeface="Poppins"/>
                <a:cs typeface="Poppins"/>
                <a:sym typeface="Poppins"/>
              </a:rPr>
              <a:t>https://onedio.com/haber/en-iyi-otobus-firmasi-hangisi-konfor-ucret-ve-yolcu-yorumlarina-gore-en-cok-tercih-edilen-otobus-firmalari-1300502</a:t>
            </a:r>
          </a:p>
        </p:txBody>
      </p:sp>
      <p:sp>
        <p:nvSpPr>
          <p:cNvPr id="31" name="TextBox 31"/>
          <p:cNvSpPr txBox="1"/>
          <p:nvPr/>
        </p:nvSpPr>
        <p:spPr>
          <a:xfrm>
            <a:off x="242765" y="3364675"/>
            <a:ext cx="18839687" cy="368300"/>
          </a:xfrm>
          <a:prstGeom prst="rect">
            <a:avLst/>
          </a:prstGeom>
        </p:spPr>
        <p:txBody>
          <a:bodyPr lIns="0" tIns="0" rIns="0" bIns="0" rtlCol="0" anchor="t">
            <a:spAutoFit/>
          </a:bodyPr>
          <a:lstStyle/>
          <a:p>
            <a:pPr algn="l">
              <a:lnSpc>
                <a:spcPts val="2800"/>
              </a:lnSpc>
            </a:pPr>
            <a:r>
              <a:rPr lang="en-US" sz="2000">
                <a:solidFill>
                  <a:srgbClr val="FFFFFF"/>
                </a:solidFill>
                <a:latin typeface="Poppins"/>
                <a:ea typeface="Poppins"/>
                <a:cs typeface="Poppins"/>
                <a:sym typeface="Poppins"/>
              </a:rPr>
              <a:t>https://www.sikayetvar.com/metro-turizm</a:t>
            </a:r>
          </a:p>
        </p:txBody>
      </p:sp>
      <p:sp>
        <p:nvSpPr>
          <p:cNvPr id="32" name="TextBox 32"/>
          <p:cNvSpPr txBox="1"/>
          <p:nvPr/>
        </p:nvSpPr>
        <p:spPr>
          <a:xfrm>
            <a:off x="242765" y="3809174"/>
            <a:ext cx="18839687" cy="368300"/>
          </a:xfrm>
          <a:prstGeom prst="rect">
            <a:avLst/>
          </a:prstGeom>
        </p:spPr>
        <p:txBody>
          <a:bodyPr lIns="0" tIns="0" rIns="0" bIns="0" rtlCol="0" anchor="t">
            <a:spAutoFit/>
          </a:bodyPr>
          <a:lstStyle/>
          <a:p>
            <a:pPr algn="l">
              <a:lnSpc>
                <a:spcPts val="2800"/>
              </a:lnSpc>
            </a:pPr>
            <a:r>
              <a:rPr lang="en-US" sz="2000">
                <a:solidFill>
                  <a:srgbClr val="FFFFFF"/>
                </a:solidFill>
                <a:latin typeface="Poppins"/>
                <a:ea typeface="Poppins"/>
                <a:cs typeface="Poppins"/>
                <a:sym typeface="Poppins"/>
              </a:rPr>
              <a:t>https://eksisozluk.com/metro-turizm--64082</a:t>
            </a:r>
          </a:p>
        </p:txBody>
      </p:sp>
      <p:sp>
        <p:nvSpPr>
          <p:cNvPr id="33" name="TextBox 33"/>
          <p:cNvSpPr txBox="1"/>
          <p:nvPr/>
        </p:nvSpPr>
        <p:spPr>
          <a:xfrm>
            <a:off x="242765" y="4263199"/>
            <a:ext cx="18839687" cy="358841"/>
          </a:xfrm>
          <a:prstGeom prst="rect">
            <a:avLst/>
          </a:prstGeom>
        </p:spPr>
        <p:txBody>
          <a:bodyPr lIns="0" tIns="0" rIns="0" bIns="0" rtlCol="0" anchor="t">
            <a:spAutoFit/>
          </a:bodyPr>
          <a:lstStyle/>
          <a:p>
            <a:pPr algn="l">
              <a:lnSpc>
                <a:spcPts val="2796"/>
              </a:lnSpc>
            </a:pPr>
            <a:r>
              <a:rPr lang="en-US" sz="1997">
                <a:solidFill>
                  <a:srgbClr val="FFFFFF"/>
                </a:solidFill>
                <a:latin typeface="Poppins"/>
                <a:ea typeface="Poppins"/>
                <a:cs typeface="Poppins"/>
                <a:sym typeface="Poppins"/>
              </a:rPr>
              <a:t>https://eksisozluk.com/metro-turizmle-seyahat-edeceklere-tavsiyeler--3433261</a:t>
            </a:r>
          </a:p>
        </p:txBody>
      </p:sp>
      <p:sp>
        <p:nvSpPr>
          <p:cNvPr id="34" name="TextBox 34"/>
          <p:cNvSpPr txBox="1"/>
          <p:nvPr/>
        </p:nvSpPr>
        <p:spPr>
          <a:xfrm>
            <a:off x="242765" y="4698241"/>
            <a:ext cx="18839687" cy="368300"/>
          </a:xfrm>
          <a:prstGeom prst="rect">
            <a:avLst/>
          </a:prstGeom>
        </p:spPr>
        <p:txBody>
          <a:bodyPr lIns="0" tIns="0" rIns="0" bIns="0" rtlCol="0" anchor="t">
            <a:spAutoFit/>
          </a:bodyPr>
          <a:lstStyle/>
          <a:p>
            <a:pPr algn="l">
              <a:lnSpc>
                <a:spcPts val="2800"/>
              </a:lnSpc>
            </a:pPr>
            <a:r>
              <a:rPr lang="en-US" sz="2000">
                <a:solidFill>
                  <a:srgbClr val="FFFFFF"/>
                </a:solidFill>
                <a:latin typeface="Poppins"/>
                <a:ea typeface="Poppins"/>
                <a:cs typeface="Poppins"/>
                <a:sym typeface="Poppins"/>
              </a:rPr>
              <a:t>https://eksisozluk.com/metro-turizm--64082?p=28</a:t>
            </a:r>
          </a:p>
        </p:txBody>
      </p:sp>
      <p:sp>
        <p:nvSpPr>
          <p:cNvPr id="35" name="TextBox 35"/>
          <p:cNvSpPr txBox="1"/>
          <p:nvPr/>
        </p:nvSpPr>
        <p:spPr>
          <a:xfrm>
            <a:off x="242765" y="5142741"/>
            <a:ext cx="18839687" cy="368300"/>
          </a:xfrm>
          <a:prstGeom prst="rect">
            <a:avLst/>
          </a:prstGeom>
        </p:spPr>
        <p:txBody>
          <a:bodyPr lIns="0" tIns="0" rIns="0" bIns="0" rtlCol="0" anchor="t">
            <a:spAutoFit/>
          </a:bodyPr>
          <a:lstStyle/>
          <a:p>
            <a:pPr algn="l">
              <a:lnSpc>
                <a:spcPts val="2800"/>
              </a:lnSpc>
            </a:pPr>
            <a:r>
              <a:rPr lang="en-US" sz="2000">
                <a:solidFill>
                  <a:srgbClr val="FFFFFF"/>
                </a:solidFill>
                <a:latin typeface="Poppins"/>
                <a:ea typeface="Poppins"/>
                <a:cs typeface="Poppins"/>
                <a:sym typeface="Poppins"/>
              </a:rPr>
              <a:t>https://eksisozluk.com/tercih-edilmesi-gereken-otobus-firmalari--4856172</a:t>
            </a:r>
          </a:p>
        </p:txBody>
      </p:sp>
      <p:sp>
        <p:nvSpPr>
          <p:cNvPr id="36" name="TextBox 36"/>
          <p:cNvSpPr txBox="1"/>
          <p:nvPr/>
        </p:nvSpPr>
        <p:spPr>
          <a:xfrm>
            <a:off x="242765" y="5587241"/>
            <a:ext cx="18839687" cy="368300"/>
          </a:xfrm>
          <a:prstGeom prst="rect">
            <a:avLst/>
          </a:prstGeom>
        </p:spPr>
        <p:txBody>
          <a:bodyPr lIns="0" tIns="0" rIns="0" bIns="0" rtlCol="0" anchor="t">
            <a:spAutoFit/>
          </a:bodyPr>
          <a:lstStyle/>
          <a:p>
            <a:pPr algn="l">
              <a:lnSpc>
                <a:spcPts val="2800"/>
              </a:lnSpc>
            </a:pPr>
            <a:r>
              <a:rPr lang="en-US" sz="2000">
                <a:solidFill>
                  <a:srgbClr val="FFFFFF"/>
                </a:solidFill>
                <a:latin typeface="Poppins"/>
                <a:ea typeface="Poppins"/>
                <a:cs typeface="Poppins"/>
                <a:sym typeface="Poppins"/>
              </a:rPr>
              <a:t>https://eksisozluk.com/metro-turizm--64082?p=246</a:t>
            </a:r>
          </a:p>
        </p:txBody>
      </p:sp>
      <p:sp>
        <p:nvSpPr>
          <p:cNvPr id="37" name="TextBox 37"/>
          <p:cNvSpPr txBox="1"/>
          <p:nvPr/>
        </p:nvSpPr>
        <p:spPr>
          <a:xfrm>
            <a:off x="242765" y="6041266"/>
            <a:ext cx="18839687" cy="358841"/>
          </a:xfrm>
          <a:prstGeom prst="rect">
            <a:avLst/>
          </a:prstGeom>
        </p:spPr>
        <p:txBody>
          <a:bodyPr lIns="0" tIns="0" rIns="0" bIns="0" rtlCol="0" anchor="t">
            <a:spAutoFit/>
          </a:bodyPr>
          <a:lstStyle/>
          <a:p>
            <a:pPr algn="l">
              <a:lnSpc>
                <a:spcPts val="2796"/>
              </a:lnSpc>
            </a:pPr>
            <a:r>
              <a:rPr lang="en-US" sz="1997">
                <a:solidFill>
                  <a:srgbClr val="FFFFFF"/>
                </a:solidFill>
                <a:latin typeface="Poppins"/>
                <a:ea typeface="Poppins"/>
                <a:cs typeface="Poppins"/>
                <a:sym typeface="Poppins"/>
              </a:rPr>
              <a:t>https://www.sikayetvar.com/kamil-koc</a:t>
            </a:r>
          </a:p>
        </p:txBody>
      </p:sp>
      <p:sp>
        <p:nvSpPr>
          <p:cNvPr id="38" name="TextBox 38"/>
          <p:cNvSpPr txBox="1"/>
          <p:nvPr/>
        </p:nvSpPr>
        <p:spPr>
          <a:xfrm>
            <a:off x="242765" y="6485832"/>
            <a:ext cx="18839687" cy="358841"/>
          </a:xfrm>
          <a:prstGeom prst="rect">
            <a:avLst/>
          </a:prstGeom>
        </p:spPr>
        <p:txBody>
          <a:bodyPr lIns="0" tIns="0" rIns="0" bIns="0" rtlCol="0" anchor="t">
            <a:spAutoFit/>
          </a:bodyPr>
          <a:lstStyle/>
          <a:p>
            <a:pPr algn="l">
              <a:lnSpc>
                <a:spcPts val="2796"/>
              </a:lnSpc>
            </a:pPr>
            <a:r>
              <a:rPr lang="en-US" sz="1997">
                <a:solidFill>
                  <a:srgbClr val="FFFFFF"/>
                </a:solidFill>
                <a:latin typeface="Poppins"/>
                <a:ea typeface="Poppins"/>
                <a:cs typeface="Poppins"/>
                <a:sym typeface="Poppins"/>
              </a:rPr>
              <a:t>https://www.sikayetvar.com/pamukkale-turizm</a:t>
            </a:r>
          </a:p>
        </p:txBody>
      </p:sp>
      <p:sp>
        <p:nvSpPr>
          <p:cNvPr id="39" name="TextBox 39"/>
          <p:cNvSpPr txBox="1"/>
          <p:nvPr/>
        </p:nvSpPr>
        <p:spPr>
          <a:xfrm>
            <a:off x="242765" y="6930398"/>
            <a:ext cx="18839687" cy="358841"/>
          </a:xfrm>
          <a:prstGeom prst="rect">
            <a:avLst/>
          </a:prstGeom>
        </p:spPr>
        <p:txBody>
          <a:bodyPr lIns="0" tIns="0" rIns="0" bIns="0" rtlCol="0" anchor="t">
            <a:spAutoFit/>
          </a:bodyPr>
          <a:lstStyle/>
          <a:p>
            <a:pPr algn="l">
              <a:lnSpc>
                <a:spcPts val="2796"/>
              </a:lnSpc>
            </a:pPr>
            <a:r>
              <a:rPr lang="en-US" sz="1997">
                <a:solidFill>
                  <a:srgbClr val="FFFFFF"/>
                </a:solidFill>
                <a:latin typeface="Poppins"/>
                <a:ea typeface="Poppins"/>
                <a:cs typeface="Poppins"/>
                <a:sym typeface="Poppins"/>
              </a:rPr>
              <a:t>https://www.sikayetvar.com/varan-turizm</a:t>
            </a:r>
          </a:p>
        </p:txBody>
      </p:sp>
      <p:sp>
        <p:nvSpPr>
          <p:cNvPr id="40" name="TextBox 40"/>
          <p:cNvSpPr txBox="1"/>
          <p:nvPr/>
        </p:nvSpPr>
        <p:spPr>
          <a:xfrm>
            <a:off x="242765" y="7374965"/>
            <a:ext cx="18839687" cy="358841"/>
          </a:xfrm>
          <a:prstGeom prst="rect">
            <a:avLst/>
          </a:prstGeom>
        </p:spPr>
        <p:txBody>
          <a:bodyPr lIns="0" tIns="0" rIns="0" bIns="0" rtlCol="0" anchor="t">
            <a:spAutoFit/>
          </a:bodyPr>
          <a:lstStyle/>
          <a:p>
            <a:pPr algn="l">
              <a:lnSpc>
                <a:spcPts val="2796"/>
              </a:lnSpc>
            </a:pPr>
            <a:r>
              <a:rPr lang="en-US" sz="1997">
                <a:solidFill>
                  <a:srgbClr val="FFFFFF"/>
                </a:solidFill>
                <a:latin typeface="Poppins"/>
                <a:ea typeface="Poppins"/>
                <a:cs typeface="Poppins"/>
                <a:sym typeface="Poppins"/>
              </a:rPr>
              <a:t>https://www.sikayetvar.com/nilufer-turizm</a:t>
            </a:r>
          </a:p>
        </p:txBody>
      </p:sp>
      <p:sp>
        <p:nvSpPr>
          <p:cNvPr id="41" name="TextBox 41"/>
          <p:cNvSpPr txBox="1"/>
          <p:nvPr/>
        </p:nvSpPr>
        <p:spPr>
          <a:xfrm>
            <a:off x="242765" y="7819531"/>
            <a:ext cx="18839687" cy="358841"/>
          </a:xfrm>
          <a:prstGeom prst="rect">
            <a:avLst/>
          </a:prstGeom>
        </p:spPr>
        <p:txBody>
          <a:bodyPr lIns="0" tIns="0" rIns="0" bIns="0" rtlCol="0" anchor="t">
            <a:spAutoFit/>
          </a:bodyPr>
          <a:lstStyle/>
          <a:p>
            <a:pPr algn="l">
              <a:lnSpc>
                <a:spcPts val="2796"/>
              </a:lnSpc>
            </a:pPr>
            <a:r>
              <a:rPr lang="en-US" sz="1997">
                <a:solidFill>
                  <a:srgbClr val="FFFFFF"/>
                </a:solidFill>
                <a:latin typeface="Poppins"/>
                <a:ea typeface="Poppins"/>
                <a:cs typeface="Poppins"/>
                <a:sym typeface="Poppins"/>
              </a:rPr>
              <a:t>https://www.sikayetvar.com/nilufer/turizm?page=17</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6E1E2D"/>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546" b="-44231"/>
            </a:stretch>
          </a:blipFill>
        </p:spPr>
      </p:sp>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680021">
                <a:alpha val="66667"/>
              </a:srgbClr>
            </a:solidFill>
          </p:spPr>
        </p:sp>
        <p:sp>
          <p:nvSpPr>
            <p:cNvPr id="5" name="TextBox 5"/>
            <p:cNvSpPr txBox="1"/>
            <p:nvPr/>
          </p:nvSpPr>
          <p:spPr>
            <a:xfrm>
              <a:off x="0" y="-47625"/>
              <a:ext cx="4816593" cy="2756958"/>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678115" y="426773"/>
            <a:ext cx="21128215" cy="12027252"/>
            <a:chOff x="0" y="0"/>
            <a:chExt cx="28170954" cy="16036336"/>
          </a:xfrm>
        </p:grpSpPr>
        <p:grpSp>
          <p:nvGrpSpPr>
            <p:cNvPr id="7" name="Group 7"/>
            <p:cNvGrpSpPr/>
            <p:nvPr/>
          </p:nvGrpSpPr>
          <p:grpSpPr>
            <a:xfrm rot="-4973104">
              <a:off x="23490043" y="11278748"/>
              <a:ext cx="4114800" cy="4114800"/>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F7F7"/>
              </a:solidFill>
            </p:spPr>
          </p:sp>
          <p:sp>
            <p:nvSpPr>
              <p:cNvPr id="9" name="TextBox 9"/>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10" name="Group 10"/>
            <p:cNvGrpSpPr/>
            <p:nvPr/>
          </p:nvGrpSpPr>
          <p:grpSpPr>
            <a:xfrm rot="-4973104">
              <a:off x="23628281" y="11477488"/>
              <a:ext cx="4114800" cy="4114800"/>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A5568"/>
              </a:solidFill>
            </p:spPr>
          </p:sp>
          <p:sp>
            <p:nvSpPr>
              <p:cNvPr id="12" name="TextBox 12"/>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3"/>
            <p:cNvGrpSpPr/>
            <p:nvPr/>
          </p:nvGrpSpPr>
          <p:grpSpPr>
            <a:xfrm rot="-4973104">
              <a:off x="23817167" y="11682549"/>
              <a:ext cx="4114800" cy="4114800"/>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4A373"/>
              </a:solidFill>
            </p:spPr>
          </p:sp>
          <p:sp>
            <p:nvSpPr>
              <p:cNvPr id="15" name="TextBox 15"/>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16" name="Group 16"/>
            <p:cNvGrpSpPr/>
            <p:nvPr/>
          </p:nvGrpSpPr>
          <p:grpSpPr>
            <a:xfrm>
              <a:off x="360174" y="10716066"/>
              <a:ext cx="4114800" cy="4114800"/>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F7F7"/>
              </a:solidFill>
            </p:spPr>
          </p:sp>
          <p:sp>
            <p:nvSpPr>
              <p:cNvPr id="18" name="TextBox 18"/>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19" name="Group 19"/>
            <p:cNvGrpSpPr/>
            <p:nvPr/>
          </p:nvGrpSpPr>
          <p:grpSpPr>
            <a:xfrm>
              <a:off x="180087" y="10877856"/>
              <a:ext cx="4114800" cy="4114800"/>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A5568"/>
              </a:solidFill>
            </p:spPr>
          </p:sp>
          <p:sp>
            <p:nvSpPr>
              <p:cNvPr id="21" name="TextBox 21"/>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22" name="Group 22"/>
            <p:cNvGrpSpPr/>
            <p:nvPr/>
          </p:nvGrpSpPr>
          <p:grpSpPr>
            <a:xfrm>
              <a:off x="0" y="11090686"/>
              <a:ext cx="4114800" cy="4114800"/>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4A373"/>
              </a:solidFill>
            </p:spPr>
          </p:sp>
          <p:sp>
            <p:nvSpPr>
              <p:cNvPr id="24" name="TextBox 24"/>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sp>
          <p:nvSpPr>
            <p:cNvPr id="25" name="Freeform 25"/>
            <p:cNvSpPr/>
            <p:nvPr/>
          </p:nvSpPr>
          <p:spPr>
            <a:xfrm>
              <a:off x="2689828" y="36650"/>
              <a:ext cx="412932" cy="751026"/>
            </a:xfrm>
            <a:custGeom>
              <a:avLst/>
              <a:gdLst/>
              <a:ahLst/>
              <a:cxnLst/>
              <a:rect l="l" t="t" r="r" b="b"/>
              <a:pathLst>
                <a:path w="412932" h="751026">
                  <a:moveTo>
                    <a:pt x="0" y="0"/>
                  </a:moveTo>
                  <a:lnTo>
                    <a:pt x="412932" y="0"/>
                  </a:lnTo>
                  <a:lnTo>
                    <a:pt x="412932" y="751026"/>
                  </a:lnTo>
                  <a:lnTo>
                    <a:pt x="0" y="7510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6" name="Freeform 26"/>
            <p:cNvSpPr/>
            <p:nvPr/>
          </p:nvSpPr>
          <p:spPr>
            <a:xfrm>
              <a:off x="3289869" y="83114"/>
              <a:ext cx="271302" cy="657768"/>
            </a:xfrm>
            <a:custGeom>
              <a:avLst/>
              <a:gdLst/>
              <a:ahLst/>
              <a:cxnLst/>
              <a:rect l="l" t="t" r="r" b="b"/>
              <a:pathLst>
                <a:path w="271302" h="657768">
                  <a:moveTo>
                    <a:pt x="0" y="0"/>
                  </a:moveTo>
                  <a:lnTo>
                    <a:pt x="271302" y="0"/>
                  </a:lnTo>
                  <a:lnTo>
                    <a:pt x="271302" y="657768"/>
                  </a:lnTo>
                  <a:lnTo>
                    <a:pt x="0" y="6577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7" name="Freeform 27"/>
            <p:cNvSpPr/>
            <p:nvPr/>
          </p:nvSpPr>
          <p:spPr>
            <a:xfrm>
              <a:off x="3319585" y="981206"/>
              <a:ext cx="256106" cy="226538"/>
            </a:xfrm>
            <a:custGeom>
              <a:avLst/>
              <a:gdLst/>
              <a:ahLst/>
              <a:cxnLst/>
              <a:rect l="l" t="t" r="r" b="b"/>
              <a:pathLst>
                <a:path w="256106" h="226538">
                  <a:moveTo>
                    <a:pt x="0" y="0"/>
                  </a:moveTo>
                  <a:lnTo>
                    <a:pt x="256107" y="0"/>
                  </a:lnTo>
                  <a:lnTo>
                    <a:pt x="256107" y="226538"/>
                  </a:lnTo>
                  <a:lnTo>
                    <a:pt x="0" y="22653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8" name="Freeform 28"/>
            <p:cNvSpPr/>
            <p:nvPr/>
          </p:nvSpPr>
          <p:spPr>
            <a:xfrm>
              <a:off x="3817162" y="980397"/>
              <a:ext cx="139566" cy="228278"/>
            </a:xfrm>
            <a:custGeom>
              <a:avLst/>
              <a:gdLst/>
              <a:ahLst/>
              <a:cxnLst/>
              <a:rect l="l" t="t" r="r" b="b"/>
              <a:pathLst>
                <a:path w="139566" h="228278">
                  <a:moveTo>
                    <a:pt x="0" y="0"/>
                  </a:moveTo>
                  <a:lnTo>
                    <a:pt x="139567" y="0"/>
                  </a:lnTo>
                  <a:lnTo>
                    <a:pt x="139567" y="228278"/>
                  </a:lnTo>
                  <a:lnTo>
                    <a:pt x="0" y="22827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9" name="Freeform 29"/>
            <p:cNvSpPr/>
            <p:nvPr/>
          </p:nvSpPr>
          <p:spPr>
            <a:xfrm>
              <a:off x="3749629" y="37702"/>
              <a:ext cx="411185" cy="750082"/>
            </a:xfrm>
            <a:custGeom>
              <a:avLst/>
              <a:gdLst/>
              <a:ahLst/>
              <a:cxnLst/>
              <a:rect l="l" t="t" r="r" b="b"/>
              <a:pathLst>
                <a:path w="411185" h="750082">
                  <a:moveTo>
                    <a:pt x="0" y="0"/>
                  </a:moveTo>
                  <a:lnTo>
                    <a:pt x="411185" y="0"/>
                  </a:lnTo>
                  <a:lnTo>
                    <a:pt x="411185" y="750082"/>
                  </a:lnTo>
                  <a:lnTo>
                    <a:pt x="0" y="75008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0" name="Freeform 30"/>
            <p:cNvSpPr/>
            <p:nvPr/>
          </p:nvSpPr>
          <p:spPr>
            <a:xfrm>
              <a:off x="4195103" y="981145"/>
              <a:ext cx="200598" cy="228204"/>
            </a:xfrm>
            <a:custGeom>
              <a:avLst/>
              <a:gdLst/>
              <a:ahLst/>
              <a:cxnLst/>
              <a:rect l="l" t="t" r="r" b="b"/>
              <a:pathLst>
                <a:path w="200598" h="228204">
                  <a:moveTo>
                    <a:pt x="0" y="0"/>
                  </a:moveTo>
                  <a:lnTo>
                    <a:pt x="200599" y="0"/>
                  </a:lnTo>
                  <a:lnTo>
                    <a:pt x="200599" y="228204"/>
                  </a:lnTo>
                  <a:lnTo>
                    <a:pt x="0" y="22820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31" name="Freeform 31"/>
            <p:cNvSpPr/>
            <p:nvPr/>
          </p:nvSpPr>
          <p:spPr>
            <a:xfrm>
              <a:off x="4349454" y="82986"/>
              <a:ext cx="322986" cy="657998"/>
            </a:xfrm>
            <a:custGeom>
              <a:avLst/>
              <a:gdLst/>
              <a:ahLst/>
              <a:cxnLst/>
              <a:rect l="l" t="t" r="r" b="b"/>
              <a:pathLst>
                <a:path w="322986" h="657998">
                  <a:moveTo>
                    <a:pt x="0" y="0"/>
                  </a:moveTo>
                  <a:lnTo>
                    <a:pt x="322986" y="0"/>
                  </a:lnTo>
                  <a:lnTo>
                    <a:pt x="322986" y="657997"/>
                  </a:lnTo>
                  <a:lnTo>
                    <a:pt x="0" y="65799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32" name="Freeform 32"/>
            <p:cNvSpPr/>
            <p:nvPr/>
          </p:nvSpPr>
          <p:spPr>
            <a:xfrm>
              <a:off x="4618490" y="981914"/>
              <a:ext cx="202676" cy="225729"/>
            </a:xfrm>
            <a:custGeom>
              <a:avLst/>
              <a:gdLst/>
              <a:ahLst/>
              <a:cxnLst/>
              <a:rect l="l" t="t" r="r" b="b"/>
              <a:pathLst>
                <a:path w="202676" h="225729">
                  <a:moveTo>
                    <a:pt x="0" y="0"/>
                  </a:moveTo>
                  <a:lnTo>
                    <a:pt x="202675" y="0"/>
                  </a:lnTo>
                  <a:lnTo>
                    <a:pt x="202675" y="225729"/>
                  </a:lnTo>
                  <a:lnTo>
                    <a:pt x="0" y="22572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33" name="Freeform 33"/>
            <p:cNvSpPr/>
            <p:nvPr/>
          </p:nvSpPr>
          <p:spPr>
            <a:xfrm>
              <a:off x="5037505" y="982953"/>
              <a:ext cx="222970" cy="223948"/>
            </a:xfrm>
            <a:custGeom>
              <a:avLst/>
              <a:gdLst/>
              <a:ahLst/>
              <a:cxnLst/>
              <a:rect l="l" t="t" r="r" b="b"/>
              <a:pathLst>
                <a:path w="222970" h="223948">
                  <a:moveTo>
                    <a:pt x="0" y="0"/>
                  </a:moveTo>
                  <a:lnTo>
                    <a:pt x="222970" y="0"/>
                  </a:lnTo>
                  <a:lnTo>
                    <a:pt x="222970" y="223948"/>
                  </a:lnTo>
                  <a:lnTo>
                    <a:pt x="0" y="22394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34" name="Freeform 34"/>
            <p:cNvSpPr/>
            <p:nvPr/>
          </p:nvSpPr>
          <p:spPr>
            <a:xfrm>
              <a:off x="4727988" y="37884"/>
              <a:ext cx="912856" cy="773546"/>
            </a:xfrm>
            <a:custGeom>
              <a:avLst/>
              <a:gdLst/>
              <a:ahLst/>
              <a:cxnLst/>
              <a:rect l="l" t="t" r="r" b="b"/>
              <a:pathLst>
                <a:path w="912856" h="773546">
                  <a:moveTo>
                    <a:pt x="0" y="0"/>
                  </a:moveTo>
                  <a:lnTo>
                    <a:pt x="912857" y="0"/>
                  </a:lnTo>
                  <a:lnTo>
                    <a:pt x="912857" y="773547"/>
                  </a:lnTo>
                  <a:lnTo>
                    <a:pt x="0" y="773547"/>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35" name="Freeform 35"/>
            <p:cNvSpPr/>
            <p:nvPr/>
          </p:nvSpPr>
          <p:spPr>
            <a:xfrm>
              <a:off x="5659682" y="0"/>
              <a:ext cx="600439" cy="891179"/>
            </a:xfrm>
            <a:custGeom>
              <a:avLst/>
              <a:gdLst/>
              <a:ahLst/>
              <a:cxnLst/>
              <a:rect l="l" t="t" r="r" b="b"/>
              <a:pathLst>
                <a:path w="600439" h="891179">
                  <a:moveTo>
                    <a:pt x="0" y="0"/>
                  </a:moveTo>
                  <a:lnTo>
                    <a:pt x="600439" y="0"/>
                  </a:lnTo>
                  <a:lnTo>
                    <a:pt x="600439" y="891179"/>
                  </a:lnTo>
                  <a:lnTo>
                    <a:pt x="0" y="891179"/>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36" name="Freeform 36"/>
            <p:cNvSpPr/>
            <p:nvPr/>
          </p:nvSpPr>
          <p:spPr>
            <a:xfrm>
              <a:off x="22815999" y="0"/>
              <a:ext cx="3489825" cy="802570"/>
            </a:xfrm>
            <a:custGeom>
              <a:avLst/>
              <a:gdLst/>
              <a:ahLst/>
              <a:cxnLst/>
              <a:rect l="l" t="t" r="r" b="b"/>
              <a:pathLst>
                <a:path w="3489825" h="802570">
                  <a:moveTo>
                    <a:pt x="0" y="0"/>
                  </a:moveTo>
                  <a:lnTo>
                    <a:pt x="3489826" y="0"/>
                  </a:lnTo>
                  <a:lnTo>
                    <a:pt x="3489826" y="802570"/>
                  </a:lnTo>
                  <a:lnTo>
                    <a:pt x="0" y="802570"/>
                  </a:lnTo>
                  <a:lnTo>
                    <a:pt x="0" y="0"/>
                  </a:lnTo>
                  <a:close/>
                </a:path>
              </a:pathLst>
            </a:custGeom>
            <a:blipFill>
              <a:blip r:embed="rId25"/>
              <a:stretch>
                <a:fillRect/>
              </a:stretch>
            </a:blipFill>
          </p:spPr>
        </p:sp>
      </p:grpSp>
      <p:sp>
        <p:nvSpPr>
          <p:cNvPr id="37" name="TextBox 37"/>
          <p:cNvSpPr txBox="1"/>
          <p:nvPr/>
        </p:nvSpPr>
        <p:spPr>
          <a:xfrm>
            <a:off x="4102544" y="3235856"/>
            <a:ext cx="10223055" cy="1708151"/>
          </a:xfrm>
          <a:prstGeom prst="rect">
            <a:avLst/>
          </a:prstGeom>
        </p:spPr>
        <p:txBody>
          <a:bodyPr wrap="square" lIns="0" tIns="0" rIns="0" bIns="0" rtlCol="0" anchor="t">
            <a:spAutoFit/>
          </a:bodyPr>
          <a:lstStyle/>
          <a:p>
            <a:pPr algn="ctr">
              <a:lnSpc>
                <a:spcPts val="13999"/>
              </a:lnSpc>
            </a:pPr>
            <a:r>
              <a:rPr lang="en-US" sz="9999" dirty="0">
                <a:solidFill>
                  <a:srgbClr val="6E1E2D"/>
                </a:solidFill>
                <a:latin typeface="Anton"/>
                <a:ea typeface="Anton"/>
                <a:cs typeface="Anton"/>
                <a:sym typeface="Anton"/>
              </a:rPr>
              <a:t>BİZİ DİNLEDİĞİNİZ İÇİN</a:t>
            </a:r>
          </a:p>
        </p:txBody>
      </p:sp>
      <p:sp>
        <p:nvSpPr>
          <p:cNvPr id="38" name="AutoShape 38"/>
          <p:cNvSpPr/>
          <p:nvPr/>
        </p:nvSpPr>
        <p:spPr>
          <a:xfrm>
            <a:off x="3722477" y="7471810"/>
            <a:ext cx="10843046" cy="82567"/>
          </a:xfrm>
          <a:prstGeom prst="rect">
            <a:avLst/>
          </a:prstGeom>
          <a:solidFill>
            <a:srgbClr val="D4A373"/>
          </a:solidFill>
        </p:spPr>
      </p:sp>
      <p:sp>
        <p:nvSpPr>
          <p:cNvPr id="39" name="AutoShape 39"/>
          <p:cNvSpPr/>
          <p:nvPr/>
        </p:nvSpPr>
        <p:spPr>
          <a:xfrm>
            <a:off x="3722477" y="2732623"/>
            <a:ext cx="10843046" cy="82567"/>
          </a:xfrm>
          <a:prstGeom prst="rect">
            <a:avLst/>
          </a:prstGeom>
          <a:solidFill>
            <a:srgbClr val="D4A373"/>
          </a:solidFill>
        </p:spPr>
      </p:sp>
      <p:sp>
        <p:nvSpPr>
          <p:cNvPr id="41" name="TextBox 41"/>
          <p:cNvSpPr txBox="1"/>
          <p:nvPr/>
        </p:nvSpPr>
        <p:spPr>
          <a:xfrm>
            <a:off x="5738975" y="5105400"/>
            <a:ext cx="6409772" cy="1708151"/>
          </a:xfrm>
          <a:prstGeom prst="rect">
            <a:avLst/>
          </a:prstGeom>
        </p:spPr>
        <p:txBody>
          <a:bodyPr wrap="square" lIns="0" tIns="0" rIns="0" bIns="0" rtlCol="0" anchor="t">
            <a:spAutoFit/>
          </a:bodyPr>
          <a:lstStyle/>
          <a:p>
            <a:pPr algn="ctr">
              <a:lnSpc>
                <a:spcPts val="13999"/>
              </a:lnSpc>
            </a:pPr>
            <a:r>
              <a:rPr lang="en-US" sz="9999" dirty="0">
                <a:solidFill>
                  <a:srgbClr val="6E1E2D"/>
                </a:solidFill>
                <a:latin typeface="Anton"/>
                <a:ea typeface="Anton"/>
                <a:cs typeface="Anton"/>
                <a:sym typeface="Anton"/>
              </a:rPr>
              <a:t>TEŞEKKÜRLER</a:t>
            </a:r>
          </a:p>
        </p:txBody>
      </p:sp>
      <p:sp>
        <p:nvSpPr>
          <p:cNvPr id="43" name="TextBox 43"/>
          <p:cNvSpPr txBox="1"/>
          <p:nvPr/>
        </p:nvSpPr>
        <p:spPr>
          <a:xfrm>
            <a:off x="69674" y="9665014"/>
            <a:ext cx="1133299" cy="196991"/>
          </a:xfrm>
          <a:prstGeom prst="rect">
            <a:avLst/>
          </a:prstGeom>
        </p:spPr>
        <p:txBody>
          <a:bodyPr lIns="0" tIns="0" rIns="0" bIns="0" rtlCol="0" anchor="t">
            <a:spAutoFit/>
          </a:bodyPr>
          <a:lstStyle/>
          <a:p>
            <a:pPr algn="ctr">
              <a:lnSpc>
                <a:spcPts val="1533"/>
              </a:lnSpc>
            </a:pPr>
            <a:r>
              <a:rPr lang="en-US" sz="1095" b="1">
                <a:solidFill>
                  <a:srgbClr val="680021"/>
                </a:solidFill>
                <a:latin typeface="DejaVu Serif Bold"/>
                <a:ea typeface="DejaVu Serif Bold"/>
                <a:cs typeface="DejaVu Serif Bold"/>
                <a:sym typeface="DejaVu Serif Bold"/>
              </a:rPr>
              <a:t>29-30.12.2025</a:t>
            </a:r>
          </a:p>
        </p:txBody>
      </p:sp>
      <p:sp>
        <p:nvSpPr>
          <p:cNvPr id="44" name="TextBox 40"/>
          <p:cNvSpPr txBox="1"/>
          <p:nvPr/>
        </p:nvSpPr>
        <p:spPr>
          <a:xfrm>
            <a:off x="4193974" y="3235856"/>
            <a:ext cx="10242233" cy="1708151"/>
          </a:xfrm>
          <a:prstGeom prst="rect">
            <a:avLst/>
          </a:prstGeom>
        </p:spPr>
        <p:txBody>
          <a:bodyPr lIns="0" tIns="0" rIns="0" bIns="0" rtlCol="0" anchor="t">
            <a:spAutoFit/>
          </a:bodyPr>
          <a:lstStyle/>
          <a:p>
            <a:pPr algn="ctr">
              <a:lnSpc>
                <a:spcPts val="13999"/>
              </a:lnSpc>
            </a:pPr>
            <a:r>
              <a:rPr lang="en-US" sz="9999" dirty="0">
                <a:solidFill>
                  <a:srgbClr val="D4A373"/>
                </a:solidFill>
                <a:latin typeface="Anton"/>
                <a:ea typeface="Anton"/>
                <a:cs typeface="Anton"/>
                <a:sym typeface="Anton"/>
              </a:rPr>
              <a:t>BİZİ DİNLEDİĞİNİZ İÇİN </a:t>
            </a:r>
          </a:p>
        </p:txBody>
      </p:sp>
      <p:sp>
        <p:nvSpPr>
          <p:cNvPr id="45" name="TextBox 42"/>
          <p:cNvSpPr txBox="1"/>
          <p:nvPr/>
        </p:nvSpPr>
        <p:spPr>
          <a:xfrm>
            <a:off x="5858428" y="5105400"/>
            <a:ext cx="6409772" cy="1708151"/>
          </a:xfrm>
          <a:prstGeom prst="rect">
            <a:avLst/>
          </a:prstGeom>
        </p:spPr>
        <p:txBody>
          <a:bodyPr wrap="square" lIns="0" tIns="0" rIns="0" bIns="0" rtlCol="0" anchor="t">
            <a:spAutoFit/>
          </a:bodyPr>
          <a:lstStyle/>
          <a:p>
            <a:pPr algn="ctr">
              <a:lnSpc>
                <a:spcPts val="13999"/>
              </a:lnSpc>
            </a:pPr>
            <a:r>
              <a:rPr lang="en-US" sz="9999" dirty="0">
                <a:solidFill>
                  <a:srgbClr val="D4A373"/>
                </a:solidFill>
                <a:latin typeface="Anton"/>
                <a:ea typeface="Anton"/>
                <a:cs typeface="Anton"/>
                <a:sym typeface="Anton"/>
              </a:rPr>
              <a:t>TEŞEKKÜRLER</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6E1E2D"/>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546" b="-44231"/>
            </a:stretch>
          </a:blipFill>
        </p:spPr>
      </p:sp>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680021">
                <a:alpha val="66667"/>
              </a:srgbClr>
            </a:solidFill>
          </p:spPr>
        </p:sp>
        <p:sp>
          <p:nvSpPr>
            <p:cNvPr id="5" name="TextBox 5"/>
            <p:cNvSpPr txBox="1"/>
            <p:nvPr/>
          </p:nvSpPr>
          <p:spPr>
            <a:xfrm>
              <a:off x="0" y="-47625"/>
              <a:ext cx="4816593" cy="2756958"/>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5760177" y="8706594"/>
            <a:ext cx="3689923" cy="3747431"/>
            <a:chOff x="0" y="0"/>
            <a:chExt cx="4919898" cy="4996575"/>
          </a:xfrm>
        </p:grpSpPr>
        <p:grpSp>
          <p:nvGrpSpPr>
            <p:cNvPr id="7" name="Group 7"/>
            <p:cNvGrpSpPr/>
            <p:nvPr/>
          </p:nvGrpSpPr>
          <p:grpSpPr>
            <a:xfrm rot="-4973104">
              <a:off x="238987" y="238987"/>
              <a:ext cx="4114800" cy="4114800"/>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F7F7"/>
              </a:solidFill>
            </p:spPr>
          </p:sp>
          <p:sp>
            <p:nvSpPr>
              <p:cNvPr id="9" name="TextBox 9"/>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10" name="Group 10"/>
            <p:cNvGrpSpPr/>
            <p:nvPr/>
          </p:nvGrpSpPr>
          <p:grpSpPr>
            <a:xfrm rot="-4973104">
              <a:off x="377225" y="437726"/>
              <a:ext cx="4114800" cy="4114800"/>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A5568"/>
              </a:solidFill>
            </p:spPr>
          </p:sp>
          <p:sp>
            <p:nvSpPr>
              <p:cNvPr id="12" name="TextBox 12"/>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3"/>
            <p:cNvGrpSpPr/>
            <p:nvPr/>
          </p:nvGrpSpPr>
          <p:grpSpPr>
            <a:xfrm rot="-4973104">
              <a:off x="566111" y="642788"/>
              <a:ext cx="4114800" cy="4114800"/>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4A373"/>
              </a:solidFill>
            </p:spPr>
          </p:sp>
          <p:sp>
            <p:nvSpPr>
              <p:cNvPr id="15" name="TextBox 15"/>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grpSp>
        <p:nvGrpSpPr>
          <p:cNvPr id="16" name="Group 16"/>
          <p:cNvGrpSpPr/>
          <p:nvPr/>
        </p:nvGrpSpPr>
        <p:grpSpPr>
          <a:xfrm>
            <a:off x="-1678115" y="8463822"/>
            <a:ext cx="3356231" cy="3367065"/>
            <a:chOff x="0" y="0"/>
            <a:chExt cx="4474974" cy="4489420"/>
          </a:xfrm>
        </p:grpSpPr>
        <p:grpSp>
          <p:nvGrpSpPr>
            <p:cNvPr id="17" name="Group 17"/>
            <p:cNvGrpSpPr/>
            <p:nvPr/>
          </p:nvGrpSpPr>
          <p:grpSpPr>
            <a:xfrm>
              <a:off x="360174" y="0"/>
              <a:ext cx="4114800" cy="4114800"/>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F7F7"/>
              </a:solidFill>
            </p:spPr>
          </p:sp>
          <p:sp>
            <p:nvSpPr>
              <p:cNvPr id="19" name="TextBox 19"/>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180087" y="161790"/>
              <a:ext cx="4114800" cy="4114800"/>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A5568"/>
              </a:solidFill>
            </p:spPr>
          </p:sp>
          <p:sp>
            <p:nvSpPr>
              <p:cNvPr id="22" name="TextBox 22"/>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p:cNvGrpSpPr/>
            <p:nvPr/>
          </p:nvGrpSpPr>
          <p:grpSpPr>
            <a:xfrm>
              <a:off x="0" y="374620"/>
              <a:ext cx="4114800" cy="4114800"/>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4A373"/>
              </a:solidFill>
            </p:spPr>
          </p:sp>
          <p:sp>
            <p:nvSpPr>
              <p:cNvPr id="25" name="TextBox 25"/>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sp>
        <p:nvSpPr>
          <p:cNvPr id="26" name="Freeform 26"/>
          <p:cNvSpPr/>
          <p:nvPr/>
        </p:nvSpPr>
        <p:spPr>
          <a:xfrm rot="-5400000">
            <a:off x="6039693" y="4480190"/>
            <a:ext cx="624367" cy="702253"/>
          </a:xfrm>
          <a:custGeom>
            <a:avLst/>
            <a:gdLst/>
            <a:ahLst/>
            <a:cxnLst/>
            <a:rect l="l" t="t" r="r" b="b"/>
            <a:pathLst>
              <a:path w="624367" h="702253">
                <a:moveTo>
                  <a:pt x="0" y="0"/>
                </a:moveTo>
                <a:lnTo>
                  <a:pt x="624367" y="0"/>
                </a:lnTo>
                <a:lnTo>
                  <a:pt x="624367" y="702253"/>
                </a:lnTo>
                <a:lnTo>
                  <a:pt x="0" y="702253"/>
                </a:lnTo>
                <a:lnTo>
                  <a:pt x="0" y="0"/>
                </a:lnTo>
                <a:close/>
              </a:path>
            </a:pathLst>
          </a:custGeom>
          <a:blipFill>
            <a:blip r:embed="rId3">
              <a:alphaModFix amt="6000"/>
              <a:extLst>
                <a:ext uri="{96DAC541-7B7A-43D3-8B79-37D633B846F1}">
                  <asvg:svgBlip xmlns:asvg="http://schemas.microsoft.com/office/drawing/2016/SVG/main" r:embed="rId4"/>
                </a:ext>
              </a:extLst>
            </a:blip>
            <a:stretch>
              <a:fillRect/>
            </a:stretch>
          </a:blipFill>
        </p:spPr>
      </p:sp>
      <p:grpSp>
        <p:nvGrpSpPr>
          <p:cNvPr id="27" name="Group 27"/>
          <p:cNvGrpSpPr/>
          <p:nvPr/>
        </p:nvGrpSpPr>
        <p:grpSpPr>
          <a:xfrm>
            <a:off x="339255" y="426773"/>
            <a:ext cx="2677720" cy="907012"/>
            <a:chOff x="0" y="0"/>
            <a:chExt cx="3570294" cy="1209349"/>
          </a:xfrm>
        </p:grpSpPr>
        <p:sp>
          <p:nvSpPr>
            <p:cNvPr id="28" name="Freeform 28"/>
            <p:cNvSpPr/>
            <p:nvPr/>
          </p:nvSpPr>
          <p:spPr>
            <a:xfrm>
              <a:off x="0" y="36650"/>
              <a:ext cx="412932" cy="751026"/>
            </a:xfrm>
            <a:custGeom>
              <a:avLst/>
              <a:gdLst/>
              <a:ahLst/>
              <a:cxnLst/>
              <a:rect l="l" t="t" r="r" b="b"/>
              <a:pathLst>
                <a:path w="412932" h="751026">
                  <a:moveTo>
                    <a:pt x="0" y="0"/>
                  </a:moveTo>
                  <a:lnTo>
                    <a:pt x="412932" y="0"/>
                  </a:lnTo>
                  <a:lnTo>
                    <a:pt x="412932" y="751026"/>
                  </a:lnTo>
                  <a:lnTo>
                    <a:pt x="0" y="75102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9" name="Freeform 29"/>
            <p:cNvSpPr/>
            <p:nvPr/>
          </p:nvSpPr>
          <p:spPr>
            <a:xfrm>
              <a:off x="600041" y="83114"/>
              <a:ext cx="271302" cy="657768"/>
            </a:xfrm>
            <a:custGeom>
              <a:avLst/>
              <a:gdLst/>
              <a:ahLst/>
              <a:cxnLst/>
              <a:rect l="l" t="t" r="r" b="b"/>
              <a:pathLst>
                <a:path w="271302" h="657768">
                  <a:moveTo>
                    <a:pt x="0" y="0"/>
                  </a:moveTo>
                  <a:lnTo>
                    <a:pt x="271302" y="0"/>
                  </a:lnTo>
                  <a:lnTo>
                    <a:pt x="271302" y="657768"/>
                  </a:lnTo>
                  <a:lnTo>
                    <a:pt x="0" y="65776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30" name="Freeform 30"/>
            <p:cNvSpPr/>
            <p:nvPr/>
          </p:nvSpPr>
          <p:spPr>
            <a:xfrm>
              <a:off x="629758" y="981206"/>
              <a:ext cx="256106" cy="226538"/>
            </a:xfrm>
            <a:custGeom>
              <a:avLst/>
              <a:gdLst/>
              <a:ahLst/>
              <a:cxnLst/>
              <a:rect l="l" t="t" r="r" b="b"/>
              <a:pathLst>
                <a:path w="256106" h="226538">
                  <a:moveTo>
                    <a:pt x="0" y="0"/>
                  </a:moveTo>
                  <a:lnTo>
                    <a:pt x="256106" y="0"/>
                  </a:lnTo>
                  <a:lnTo>
                    <a:pt x="256106" y="226538"/>
                  </a:lnTo>
                  <a:lnTo>
                    <a:pt x="0" y="22653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1" name="Freeform 31"/>
            <p:cNvSpPr/>
            <p:nvPr/>
          </p:nvSpPr>
          <p:spPr>
            <a:xfrm>
              <a:off x="1127335" y="980397"/>
              <a:ext cx="139566" cy="228278"/>
            </a:xfrm>
            <a:custGeom>
              <a:avLst/>
              <a:gdLst/>
              <a:ahLst/>
              <a:cxnLst/>
              <a:rect l="l" t="t" r="r" b="b"/>
              <a:pathLst>
                <a:path w="139566" h="228278">
                  <a:moveTo>
                    <a:pt x="0" y="0"/>
                  </a:moveTo>
                  <a:lnTo>
                    <a:pt x="139566" y="0"/>
                  </a:lnTo>
                  <a:lnTo>
                    <a:pt x="139566" y="228278"/>
                  </a:lnTo>
                  <a:lnTo>
                    <a:pt x="0" y="22827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2" name="Freeform 32"/>
            <p:cNvSpPr/>
            <p:nvPr/>
          </p:nvSpPr>
          <p:spPr>
            <a:xfrm>
              <a:off x="1059801" y="37702"/>
              <a:ext cx="411185" cy="750082"/>
            </a:xfrm>
            <a:custGeom>
              <a:avLst/>
              <a:gdLst/>
              <a:ahLst/>
              <a:cxnLst/>
              <a:rect l="l" t="t" r="r" b="b"/>
              <a:pathLst>
                <a:path w="411185" h="750082">
                  <a:moveTo>
                    <a:pt x="0" y="0"/>
                  </a:moveTo>
                  <a:lnTo>
                    <a:pt x="411185" y="0"/>
                  </a:lnTo>
                  <a:lnTo>
                    <a:pt x="411185" y="750082"/>
                  </a:lnTo>
                  <a:lnTo>
                    <a:pt x="0" y="7500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33" name="Freeform 33"/>
            <p:cNvSpPr/>
            <p:nvPr/>
          </p:nvSpPr>
          <p:spPr>
            <a:xfrm>
              <a:off x="1505276" y="981145"/>
              <a:ext cx="200598" cy="228204"/>
            </a:xfrm>
            <a:custGeom>
              <a:avLst/>
              <a:gdLst/>
              <a:ahLst/>
              <a:cxnLst/>
              <a:rect l="l" t="t" r="r" b="b"/>
              <a:pathLst>
                <a:path w="200598" h="228204">
                  <a:moveTo>
                    <a:pt x="0" y="0"/>
                  </a:moveTo>
                  <a:lnTo>
                    <a:pt x="200598" y="0"/>
                  </a:lnTo>
                  <a:lnTo>
                    <a:pt x="200598" y="228204"/>
                  </a:lnTo>
                  <a:lnTo>
                    <a:pt x="0" y="22820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34" name="Freeform 34"/>
            <p:cNvSpPr/>
            <p:nvPr/>
          </p:nvSpPr>
          <p:spPr>
            <a:xfrm>
              <a:off x="1659626" y="82986"/>
              <a:ext cx="322986" cy="657998"/>
            </a:xfrm>
            <a:custGeom>
              <a:avLst/>
              <a:gdLst/>
              <a:ahLst/>
              <a:cxnLst/>
              <a:rect l="l" t="t" r="r" b="b"/>
              <a:pathLst>
                <a:path w="322986" h="657998">
                  <a:moveTo>
                    <a:pt x="0" y="0"/>
                  </a:moveTo>
                  <a:lnTo>
                    <a:pt x="322986" y="0"/>
                  </a:lnTo>
                  <a:lnTo>
                    <a:pt x="322986" y="657997"/>
                  </a:lnTo>
                  <a:lnTo>
                    <a:pt x="0" y="65799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35" name="Freeform 35"/>
            <p:cNvSpPr/>
            <p:nvPr/>
          </p:nvSpPr>
          <p:spPr>
            <a:xfrm>
              <a:off x="1928662" y="981914"/>
              <a:ext cx="202676" cy="225729"/>
            </a:xfrm>
            <a:custGeom>
              <a:avLst/>
              <a:gdLst/>
              <a:ahLst/>
              <a:cxnLst/>
              <a:rect l="l" t="t" r="r" b="b"/>
              <a:pathLst>
                <a:path w="202676" h="225729">
                  <a:moveTo>
                    <a:pt x="0" y="0"/>
                  </a:moveTo>
                  <a:lnTo>
                    <a:pt x="202676" y="0"/>
                  </a:lnTo>
                  <a:lnTo>
                    <a:pt x="202676" y="225729"/>
                  </a:lnTo>
                  <a:lnTo>
                    <a:pt x="0" y="22572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36" name="Freeform 36"/>
            <p:cNvSpPr/>
            <p:nvPr/>
          </p:nvSpPr>
          <p:spPr>
            <a:xfrm>
              <a:off x="2347678" y="982953"/>
              <a:ext cx="222970" cy="223948"/>
            </a:xfrm>
            <a:custGeom>
              <a:avLst/>
              <a:gdLst/>
              <a:ahLst/>
              <a:cxnLst/>
              <a:rect l="l" t="t" r="r" b="b"/>
              <a:pathLst>
                <a:path w="222970" h="223948">
                  <a:moveTo>
                    <a:pt x="0" y="0"/>
                  </a:moveTo>
                  <a:lnTo>
                    <a:pt x="222970" y="0"/>
                  </a:lnTo>
                  <a:lnTo>
                    <a:pt x="222970" y="223948"/>
                  </a:lnTo>
                  <a:lnTo>
                    <a:pt x="0" y="223948"/>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37" name="Freeform 37"/>
            <p:cNvSpPr/>
            <p:nvPr/>
          </p:nvSpPr>
          <p:spPr>
            <a:xfrm>
              <a:off x="2038161" y="37884"/>
              <a:ext cx="912856" cy="773546"/>
            </a:xfrm>
            <a:custGeom>
              <a:avLst/>
              <a:gdLst/>
              <a:ahLst/>
              <a:cxnLst/>
              <a:rect l="l" t="t" r="r" b="b"/>
              <a:pathLst>
                <a:path w="912856" h="773546">
                  <a:moveTo>
                    <a:pt x="0" y="0"/>
                  </a:moveTo>
                  <a:lnTo>
                    <a:pt x="912856" y="0"/>
                  </a:lnTo>
                  <a:lnTo>
                    <a:pt x="912856" y="773547"/>
                  </a:lnTo>
                  <a:lnTo>
                    <a:pt x="0" y="773547"/>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38" name="Freeform 38"/>
            <p:cNvSpPr/>
            <p:nvPr/>
          </p:nvSpPr>
          <p:spPr>
            <a:xfrm>
              <a:off x="2969855" y="0"/>
              <a:ext cx="600439" cy="891179"/>
            </a:xfrm>
            <a:custGeom>
              <a:avLst/>
              <a:gdLst/>
              <a:ahLst/>
              <a:cxnLst/>
              <a:rect l="l" t="t" r="r" b="b"/>
              <a:pathLst>
                <a:path w="600439" h="891179">
                  <a:moveTo>
                    <a:pt x="0" y="0"/>
                  </a:moveTo>
                  <a:lnTo>
                    <a:pt x="600439" y="0"/>
                  </a:lnTo>
                  <a:lnTo>
                    <a:pt x="600439" y="891179"/>
                  </a:lnTo>
                  <a:lnTo>
                    <a:pt x="0" y="891179"/>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sp>
      </p:grpSp>
      <p:sp>
        <p:nvSpPr>
          <p:cNvPr id="39" name="Freeform 39"/>
          <p:cNvSpPr/>
          <p:nvPr/>
        </p:nvSpPr>
        <p:spPr>
          <a:xfrm>
            <a:off x="15433884" y="426773"/>
            <a:ext cx="2617369" cy="601927"/>
          </a:xfrm>
          <a:custGeom>
            <a:avLst/>
            <a:gdLst/>
            <a:ahLst/>
            <a:cxnLst/>
            <a:rect l="l" t="t" r="r" b="b"/>
            <a:pathLst>
              <a:path w="2617369" h="601927">
                <a:moveTo>
                  <a:pt x="0" y="0"/>
                </a:moveTo>
                <a:lnTo>
                  <a:pt x="2617369" y="0"/>
                </a:lnTo>
                <a:lnTo>
                  <a:pt x="2617369" y="601927"/>
                </a:lnTo>
                <a:lnTo>
                  <a:pt x="0" y="601927"/>
                </a:lnTo>
                <a:lnTo>
                  <a:pt x="0" y="0"/>
                </a:lnTo>
                <a:close/>
              </a:path>
            </a:pathLst>
          </a:custGeom>
          <a:blipFill>
            <a:blip r:embed="rId27"/>
            <a:stretch>
              <a:fillRect/>
            </a:stretch>
          </a:blipFill>
        </p:spPr>
      </p:sp>
      <p:pic>
        <p:nvPicPr>
          <p:cNvPr id="40" name="Picture 40"/>
          <p:cNvPicPr>
            <a:picLocks noChangeAspect="1"/>
          </p:cNvPicPr>
          <p:nvPr/>
        </p:nvPicPr>
        <p:blipFill>
          <a:blip r:embed="rId28"/>
          <a:stretch>
            <a:fillRect/>
          </a:stretch>
        </p:blipFill>
        <p:spPr>
          <a:xfrm>
            <a:off x="446731" y="654131"/>
            <a:ext cx="7782815" cy="9386366"/>
          </a:xfrm>
          <a:prstGeom prst="rect">
            <a:avLst/>
          </a:prstGeom>
        </p:spPr>
      </p:pic>
      <p:sp>
        <p:nvSpPr>
          <p:cNvPr id="41" name="TextBox 41"/>
          <p:cNvSpPr txBox="1"/>
          <p:nvPr/>
        </p:nvSpPr>
        <p:spPr>
          <a:xfrm>
            <a:off x="5383920" y="360098"/>
            <a:ext cx="7816929" cy="620707"/>
          </a:xfrm>
          <a:prstGeom prst="rect">
            <a:avLst/>
          </a:prstGeom>
        </p:spPr>
        <p:txBody>
          <a:bodyPr lIns="0" tIns="0" rIns="0" bIns="0" rtlCol="0" anchor="t">
            <a:spAutoFit/>
          </a:bodyPr>
          <a:lstStyle/>
          <a:p>
            <a:pPr algn="ctr">
              <a:lnSpc>
                <a:spcPts val="5162"/>
              </a:lnSpc>
            </a:pPr>
            <a:r>
              <a:rPr lang="en-US" sz="3687">
                <a:solidFill>
                  <a:srgbClr val="D4A373"/>
                </a:solidFill>
                <a:latin typeface="Anton"/>
                <a:ea typeface="Anton"/>
                <a:cs typeface="Anton"/>
                <a:sym typeface="Anton"/>
              </a:rPr>
              <a:t>Metro Turizm Tercih Edilme Nedenleri (%)</a:t>
            </a:r>
          </a:p>
        </p:txBody>
      </p:sp>
      <p:grpSp>
        <p:nvGrpSpPr>
          <p:cNvPr id="42" name="Group 42"/>
          <p:cNvGrpSpPr/>
          <p:nvPr/>
        </p:nvGrpSpPr>
        <p:grpSpPr>
          <a:xfrm>
            <a:off x="8087030" y="4423910"/>
            <a:ext cx="4520775" cy="1786579"/>
            <a:chOff x="0" y="0"/>
            <a:chExt cx="1844855" cy="729074"/>
          </a:xfrm>
        </p:grpSpPr>
        <p:sp>
          <p:nvSpPr>
            <p:cNvPr id="43" name="Freeform 43"/>
            <p:cNvSpPr/>
            <p:nvPr/>
          </p:nvSpPr>
          <p:spPr>
            <a:xfrm>
              <a:off x="0" y="0"/>
              <a:ext cx="1844855" cy="729074"/>
            </a:xfrm>
            <a:custGeom>
              <a:avLst/>
              <a:gdLst/>
              <a:ahLst/>
              <a:cxnLst/>
              <a:rect l="l" t="t" r="r" b="b"/>
              <a:pathLst>
                <a:path w="1844855" h="729074">
                  <a:moveTo>
                    <a:pt x="42813" y="0"/>
                  </a:moveTo>
                  <a:lnTo>
                    <a:pt x="1802042" y="0"/>
                  </a:lnTo>
                  <a:cubicBezTo>
                    <a:pt x="1813396" y="0"/>
                    <a:pt x="1824286" y="4511"/>
                    <a:pt x="1832315" y="12540"/>
                  </a:cubicBezTo>
                  <a:cubicBezTo>
                    <a:pt x="1840344" y="20569"/>
                    <a:pt x="1844855" y="31458"/>
                    <a:pt x="1844855" y="42813"/>
                  </a:cubicBezTo>
                  <a:lnTo>
                    <a:pt x="1844855" y="686261"/>
                  </a:lnTo>
                  <a:cubicBezTo>
                    <a:pt x="1844855" y="697615"/>
                    <a:pt x="1840344" y="708505"/>
                    <a:pt x="1832315" y="716534"/>
                  </a:cubicBezTo>
                  <a:cubicBezTo>
                    <a:pt x="1824286" y="724563"/>
                    <a:pt x="1813396" y="729074"/>
                    <a:pt x="1802042" y="729074"/>
                  </a:cubicBezTo>
                  <a:lnTo>
                    <a:pt x="42813" y="729074"/>
                  </a:lnTo>
                  <a:cubicBezTo>
                    <a:pt x="31458" y="729074"/>
                    <a:pt x="20569" y="724563"/>
                    <a:pt x="12540" y="716534"/>
                  </a:cubicBezTo>
                  <a:cubicBezTo>
                    <a:pt x="4511" y="708505"/>
                    <a:pt x="0" y="697615"/>
                    <a:pt x="0" y="686261"/>
                  </a:cubicBezTo>
                  <a:lnTo>
                    <a:pt x="0" y="42813"/>
                  </a:lnTo>
                  <a:cubicBezTo>
                    <a:pt x="0" y="31458"/>
                    <a:pt x="4511" y="20569"/>
                    <a:pt x="12540" y="12540"/>
                  </a:cubicBezTo>
                  <a:cubicBezTo>
                    <a:pt x="20569" y="4511"/>
                    <a:pt x="31458" y="0"/>
                    <a:pt x="42813" y="0"/>
                  </a:cubicBezTo>
                  <a:close/>
                </a:path>
              </a:pathLst>
            </a:custGeom>
            <a:solidFill>
              <a:srgbClr val="D4A373">
                <a:alpha val="47843"/>
              </a:srgbClr>
            </a:solidFill>
          </p:spPr>
        </p:sp>
        <p:sp>
          <p:nvSpPr>
            <p:cNvPr id="44" name="TextBox 44"/>
            <p:cNvSpPr txBox="1"/>
            <p:nvPr/>
          </p:nvSpPr>
          <p:spPr>
            <a:xfrm>
              <a:off x="0" y="-47625"/>
              <a:ext cx="1844855" cy="776699"/>
            </a:xfrm>
            <a:prstGeom prst="rect">
              <a:avLst/>
            </a:prstGeom>
          </p:spPr>
          <p:txBody>
            <a:bodyPr lIns="45937" tIns="45937" rIns="45937" bIns="45937" rtlCol="0" anchor="ctr"/>
            <a:lstStyle/>
            <a:p>
              <a:pPr algn="ctr">
                <a:lnSpc>
                  <a:spcPts val="2659"/>
                </a:lnSpc>
              </a:pPr>
              <a:endParaRPr/>
            </a:p>
          </p:txBody>
        </p:sp>
      </p:grpSp>
      <p:sp>
        <p:nvSpPr>
          <p:cNvPr id="45" name="TextBox 45"/>
          <p:cNvSpPr txBox="1"/>
          <p:nvPr/>
        </p:nvSpPr>
        <p:spPr>
          <a:xfrm>
            <a:off x="8220220" y="4476938"/>
            <a:ext cx="4254395" cy="1609725"/>
          </a:xfrm>
          <a:prstGeom prst="rect">
            <a:avLst/>
          </a:prstGeom>
        </p:spPr>
        <p:txBody>
          <a:bodyPr lIns="0" tIns="0" rIns="0" bIns="0" rtlCol="0" anchor="t">
            <a:spAutoFit/>
          </a:bodyPr>
          <a:lstStyle/>
          <a:p>
            <a:pPr algn="ctr">
              <a:lnSpc>
                <a:spcPts val="2100"/>
              </a:lnSpc>
              <a:spcBef>
                <a:spcPct val="0"/>
              </a:spcBef>
            </a:pPr>
            <a:r>
              <a:rPr lang="en-US" sz="1500" b="1">
                <a:solidFill>
                  <a:srgbClr val="F7F7F7"/>
                </a:solidFill>
                <a:latin typeface="Poppins Bold"/>
                <a:ea typeface="Poppins Bold"/>
                <a:cs typeface="Poppins Bold"/>
                <a:sym typeface="Poppins Bold"/>
              </a:rPr>
              <a:t>Müşteri tabanının en büyük bölümü, satın alma kararını doğrudan bilet fiyatına endekslemiştir. Marka, sektörde "fiyat liderliği" stratejisiyle konumlanmış durumdadır ve fiyat hassasiyeti yüksek kitleyi domine etmektedir.</a:t>
            </a:r>
          </a:p>
        </p:txBody>
      </p:sp>
      <p:grpSp>
        <p:nvGrpSpPr>
          <p:cNvPr id="46" name="Group 46"/>
          <p:cNvGrpSpPr/>
          <p:nvPr/>
        </p:nvGrpSpPr>
        <p:grpSpPr>
          <a:xfrm>
            <a:off x="12738525" y="2413203"/>
            <a:ext cx="4520775" cy="1786579"/>
            <a:chOff x="0" y="0"/>
            <a:chExt cx="1844855" cy="729074"/>
          </a:xfrm>
        </p:grpSpPr>
        <p:sp>
          <p:nvSpPr>
            <p:cNvPr id="47" name="Freeform 47"/>
            <p:cNvSpPr/>
            <p:nvPr/>
          </p:nvSpPr>
          <p:spPr>
            <a:xfrm>
              <a:off x="0" y="0"/>
              <a:ext cx="1844855" cy="729074"/>
            </a:xfrm>
            <a:custGeom>
              <a:avLst/>
              <a:gdLst/>
              <a:ahLst/>
              <a:cxnLst/>
              <a:rect l="l" t="t" r="r" b="b"/>
              <a:pathLst>
                <a:path w="1844855" h="729074">
                  <a:moveTo>
                    <a:pt x="42813" y="0"/>
                  </a:moveTo>
                  <a:lnTo>
                    <a:pt x="1802042" y="0"/>
                  </a:lnTo>
                  <a:cubicBezTo>
                    <a:pt x="1813396" y="0"/>
                    <a:pt x="1824286" y="4511"/>
                    <a:pt x="1832315" y="12540"/>
                  </a:cubicBezTo>
                  <a:cubicBezTo>
                    <a:pt x="1840344" y="20569"/>
                    <a:pt x="1844855" y="31458"/>
                    <a:pt x="1844855" y="42813"/>
                  </a:cubicBezTo>
                  <a:lnTo>
                    <a:pt x="1844855" y="686261"/>
                  </a:lnTo>
                  <a:cubicBezTo>
                    <a:pt x="1844855" y="697615"/>
                    <a:pt x="1840344" y="708505"/>
                    <a:pt x="1832315" y="716534"/>
                  </a:cubicBezTo>
                  <a:cubicBezTo>
                    <a:pt x="1824286" y="724563"/>
                    <a:pt x="1813396" y="729074"/>
                    <a:pt x="1802042" y="729074"/>
                  </a:cubicBezTo>
                  <a:lnTo>
                    <a:pt x="42813" y="729074"/>
                  </a:lnTo>
                  <a:cubicBezTo>
                    <a:pt x="31458" y="729074"/>
                    <a:pt x="20569" y="724563"/>
                    <a:pt x="12540" y="716534"/>
                  </a:cubicBezTo>
                  <a:cubicBezTo>
                    <a:pt x="4511" y="708505"/>
                    <a:pt x="0" y="697615"/>
                    <a:pt x="0" y="686261"/>
                  </a:cubicBezTo>
                  <a:lnTo>
                    <a:pt x="0" y="42813"/>
                  </a:lnTo>
                  <a:cubicBezTo>
                    <a:pt x="0" y="31458"/>
                    <a:pt x="4511" y="20569"/>
                    <a:pt x="12540" y="12540"/>
                  </a:cubicBezTo>
                  <a:cubicBezTo>
                    <a:pt x="20569" y="4511"/>
                    <a:pt x="31458" y="0"/>
                    <a:pt x="42813" y="0"/>
                  </a:cubicBezTo>
                  <a:close/>
                </a:path>
              </a:pathLst>
            </a:custGeom>
            <a:solidFill>
              <a:srgbClr val="D4A373">
                <a:alpha val="47843"/>
              </a:srgbClr>
            </a:solidFill>
          </p:spPr>
        </p:sp>
        <p:sp>
          <p:nvSpPr>
            <p:cNvPr id="48" name="TextBox 48"/>
            <p:cNvSpPr txBox="1"/>
            <p:nvPr/>
          </p:nvSpPr>
          <p:spPr>
            <a:xfrm>
              <a:off x="0" y="-47625"/>
              <a:ext cx="1844855" cy="776699"/>
            </a:xfrm>
            <a:prstGeom prst="rect">
              <a:avLst/>
            </a:prstGeom>
          </p:spPr>
          <p:txBody>
            <a:bodyPr lIns="45937" tIns="45937" rIns="45937" bIns="45937" rtlCol="0" anchor="ctr"/>
            <a:lstStyle/>
            <a:p>
              <a:pPr algn="ctr">
                <a:lnSpc>
                  <a:spcPts val="2659"/>
                </a:lnSpc>
              </a:pPr>
              <a:endParaRPr/>
            </a:p>
          </p:txBody>
        </p:sp>
      </p:grpSp>
      <p:sp>
        <p:nvSpPr>
          <p:cNvPr id="49" name="TextBox 49"/>
          <p:cNvSpPr txBox="1"/>
          <p:nvPr/>
        </p:nvSpPr>
        <p:spPr>
          <a:xfrm>
            <a:off x="13054595" y="2605856"/>
            <a:ext cx="3888635" cy="1343025"/>
          </a:xfrm>
          <a:prstGeom prst="rect">
            <a:avLst/>
          </a:prstGeom>
        </p:spPr>
        <p:txBody>
          <a:bodyPr lIns="0" tIns="0" rIns="0" bIns="0" rtlCol="0" anchor="t">
            <a:spAutoFit/>
          </a:bodyPr>
          <a:lstStyle/>
          <a:p>
            <a:pPr algn="ctr">
              <a:lnSpc>
                <a:spcPts val="2100"/>
              </a:lnSpc>
              <a:spcBef>
                <a:spcPct val="0"/>
              </a:spcBef>
            </a:pPr>
            <a:r>
              <a:rPr lang="en-US" sz="1500" b="1">
                <a:solidFill>
                  <a:srgbClr val="F7F7F7"/>
                </a:solidFill>
                <a:latin typeface="Poppins Bold"/>
                <a:ea typeface="Poppins Bold"/>
                <a:cs typeface="Poppins Bold"/>
                <a:sym typeface="Poppins Bold"/>
              </a:rPr>
              <a:t>Markanın tercih edilmesindeki ikinci en büyük etken, geniş sefer ağıdır. Rakiplerin bulunmadığı lokasyonlara erişim imkanı, markaya stratejik bir avantaj sağlamaktadır.</a:t>
            </a:r>
          </a:p>
        </p:txBody>
      </p:sp>
      <p:grpSp>
        <p:nvGrpSpPr>
          <p:cNvPr id="50" name="Group 50"/>
          <p:cNvGrpSpPr/>
          <p:nvPr/>
        </p:nvGrpSpPr>
        <p:grpSpPr>
          <a:xfrm>
            <a:off x="12738525" y="4423910"/>
            <a:ext cx="4520775" cy="1786579"/>
            <a:chOff x="0" y="0"/>
            <a:chExt cx="1844855" cy="729074"/>
          </a:xfrm>
        </p:grpSpPr>
        <p:sp>
          <p:nvSpPr>
            <p:cNvPr id="51" name="Freeform 51"/>
            <p:cNvSpPr/>
            <p:nvPr/>
          </p:nvSpPr>
          <p:spPr>
            <a:xfrm>
              <a:off x="0" y="0"/>
              <a:ext cx="1844855" cy="729074"/>
            </a:xfrm>
            <a:custGeom>
              <a:avLst/>
              <a:gdLst/>
              <a:ahLst/>
              <a:cxnLst/>
              <a:rect l="l" t="t" r="r" b="b"/>
              <a:pathLst>
                <a:path w="1844855" h="729074">
                  <a:moveTo>
                    <a:pt x="42813" y="0"/>
                  </a:moveTo>
                  <a:lnTo>
                    <a:pt x="1802042" y="0"/>
                  </a:lnTo>
                  <a:cubicBezTo>
                    <a:pt x="1813396" y="0"/>
                    <a:pt x="1824286" y="4511"/>
                    <a:pt x="1832315" y="12540"/>
                  </a:cubicBezTo>
                  <a:cubicBezTo>
                    <a:pt x="1840344" y="20569"/>
                    <a:pt x="1844855" y="31458"/>
                    <a:pt x="1844855" y="42813"/>
                  </a:cubicBezTo>
                  <a:lnTo>
                    <a:pt x="1844855" y="686261"/>
                  </a:lnTo>
                  <a:cubicBezTo>
                    <a:pt x="1844855" y="697615"/>
                    <a:pt x="1840344" y="708505"/>
                    <a:pt x="1832315" y="716534"/>
                  </a:cubicBezTo>
                  <a:cubicBezTo>
                    <a:pt x="1824286" y="724563"/>
                    <a:pt x="1813396" y="729074"/>
                    <a:pt x="1802042" y="729074"/>
                  </a:cubicBezTo>
                  <a:lnTo>
                    <a:pt x="42813" y="729074"/>
                  </a:lnTo>
                  <a:cubicBezTo>
                    <a:pt x="31458" y="729074"/>
                    <a:pt x="20569" y="724563"/>
                    <a:pt x="12540" y="716534"/>
                  </a:cubicBezTo>
                  <a:cubicBezTo>
                    <a:pt x="4511" y="708505"/>
                    <a:pt x="0" y="697615"/>
                    <a:pt x="0" y="686261"/>
                  </a:cubicBezTo>
                  <a:lnTo>
                    <a:pt x="0" y="42813"/>
                  </a:lnTo>
                  <a:cubicBezTo>
                    <a:pt x="0" y="31458"/>
                    <a:pt x="4511" y="20569"/>
                    <a:pt x="12540" y="12540"/>
                  </a:cubicBezTo>
                  <a:cubicBezTo>
                    <a:pt x="20569" y="4511"/>
                    <a:pt x="31458" y="0"/>
                    <a:pt x="42813" y="0"/>
                  </a:cubicBezTo>
                  <a:close/>
                </a:path>
              </a:pathLst>
            </a:custGeom>
            <a:solidFill>
              <a:srgbClr val="D4A373">
                <a:alpha val="47843"/>
              </a:srgbClr>
            </a:solidFill>
          </p:spPr>
        </p:sp>
        <p:sp>
          <p:nvSpPr>
            <p:cNvPr id="52" name="TextBox 52"/>
            <p:cNvSpPr txBox="1"/>
            <p:nvPr/>
          </p:nvSpPr>
          <p:spPr>
            <a:xfrm>
              <a:off x="0" y="-47625"/>
              <a:ext cx="1844855" cy="776699"/>
            </a:xfrm>
            <a:prstGeom prst="rect">
              <a:avLst/>
            </a:prstGeom>
          </p:spPr>
          <p:txBody>
            <a:bodyPr lIns="45937" tIns="45937" rIns="45937" bIns="45937" rtlCol="0" anchor="ctr"/>
            <a:lstStyle/>
            <a:p>
              <a:pPr algn="ctr">
                <a:lnSpc>
                  <a:spcPts val="2659"/>
                </a:lnSpc>
              </a:pPr>
              <a:endParaRPr/>
            </a:p>
          </p:txBody>
        </p:sp>
      </p:grpSp>
      <p:sp>
        <p:nvSpPr>
          <p:cNvPr id="53" name="TextBox 53"/>
          <p:cNvSpPr txBox="1"/>
          <p:nvPr/>
        </p:nvSpPr>
        <p:spPr>
          <a:xfrm>
            <a:off x="13058552" y="4518379"/>
            <a:ext cx="3888635" cy="1609725"/>
          </a:xfrm>
          <a:prstGeom prst="rect">
            <a:avLst/>
          </a:prstGeom>
        </p:spPr>
        <p:txBody>
          <a:bodyPr lIns="0" tIns="0" rIns="0" bIns="0" rtlCol="0" anchor="t">
            <a:spAutoFit/>
          </a:bodyPr>
          <a:lstStyle/>
          <a:p>
            <a:pPr algn="ctr">
              <a:lnSpc>
                <a:spcPts val="2100"/>
              </a:lnSpc>
              <a:spcBef>
                <a:spcPct val="0"/>
              </a:spcBef>
            </a:pPr>
            <a:r>
              <a:rPr lang="en-US" sz="1500" b="1">
                <a:solidFill>
                  <a:srgbClr val="F7F7F7"/>
                </a:solidFill>
                <a:latin typeface="Poppins Bold"/>
                <a:ea typeface="Poppins Bold"/>
                <a:cs typeface="Poppins Bold"/>
                <a:sym typeface="Poppins Bold"/>
              </a:rPr>
              <a:t>Pazarın %15'lik kesimi, marka sadakati veya beğenisi nedeniyle değil; rota üzerindeki arz yetersizliği veya dönemsel yoğunluk (arz-talep dengesizliği) sebebiyle markayı tercih etmektedir.</a:t>
            </a:r>
          </a:p>
        </p:txBody>
      </p:sp>
      <p:grpSp>
        <p:nvGrpSpPr>
          <p:cNvPr id="54" name="Group 54"/>
          <p:cNvGrpSpPr/>
          <p:nvPr/>
        </p:nvGrpSpPr>
        <p:grpSpPr>
          <a:xfrm>
            <a:off x="10518880" y="6527049"/>
            <a:ext cx="4439291" cy="1754377"/>
            <a:chOff x="0" y="0"/>
            <a:chExt cx="1844855" cy="729074"/>
          </a:xfrm>
        </p:grpSpPr>
        <p:sp>
          <p:nvSpPr>
            <p:cNvPr id="55" name="Freeform 55"/>
            <p:cNvSpPr/>
            <p:nvPr/>
          </p:nvSpPr>
          <p:spPr>
            <a:xfrm>
              <a:off x="0" y="0"/>
              <a:ext cx="1844855" cy="729074"/>
            </a:xfrm>
            <a:custGeom>
              <a:avLst/>
              <a:gdLst/>
              <a:ahLst/>
              <a:cxnLst/>
              <a:rect l="l" t="t" r="r" b="b"/>
              <a:pathLst>
                <a:path w="1844855" h="729074">
                  <a:moveTo>
                    <a:pt x="43599" y="0"/>
                  </a:moveTo>
                  <a:lnTo>
                    <a:pt x="1801256" y="0"/>
                  </a:lnTo>
                  <a:cubicBezTo>
                    <a:pt x="1825335" y="0"/>
                    <a:pt x="1844855" y="19520"/>
                    <a:pt x="1844855" y="43599"/>
                  </a:cubicBezTo>
                  <a:lnTo>
                    <a:pt x="1844855" y="685475"/>
                  </a:lnTo>
                  <a:cubicBezTo>
                    <a:pt x="1844855" y="709554"/>
                    <a:pt x="1825335" y="729074"/>
                    <a:pt x="1801256" y="729074"/>
                  </a:cubicBezTo>
                  <a:lnTo>
                    <a:pt x="43599" y="729074"/>
                  </a:lnTo>
                  <a:cubicBezTo>
                    <a:pt x="19520" y="729074"/>
                    <a:pt x="0" y="709554"/>
                    <a:pt x="0" y="685475"/>
                  </a:cubicBezTo>
                  <a:lnTo>
                    <a:pt x="0" y="43599"/>
                  </a:lnTo>
                  <a:cubicBezTo>
                    <a:pt x="0" y="19520"/>
                    <a:pt x="19520" y="0"/>
                    <a:pt x="43599" y="0"/>
                  </a:cubicBezTo>
                  <a:close/>
                </a:path>
              </a:pathLst>
            </a:custGeom>
            <a:solidFill>
              <a:srgbClr val="D4A373">
                <a:alpha val="47843"/>
              </a:srgbClr>
            </a:solidFill>
          </p:spPr>
        </p:sp>
        <p:sp>
          <p:nvSpPr>
            <p:cNvPr id="56" name="TextBox 56"/>
            <p:cNvSpPr txBox="1"/>
            <p:nvPr/>
          </p:nvSpPr>
          <p:spPr>
            <a:xfrm>
              <a:off x="0" y="-47625"/>
              <a:ext cx="1844855" cy="776699"/>
            </a:xfrm>
            <a:prstGeom prst="rect">
              <a:avLst/>
            </a:prstGeom>
          </p:spPr>
          <p:txBody>
            <a:bodyPr lIns="45937" tIns="45937" rIns="45937" bIns="45937" rtlCol="0" anchor="ctr"/>
            <a:lstStyle/>
            <a:p>
              <a:pPr algn="ctr">
                <a:lnSpc>
                  <a:spcPts val="2659"/>
                </a:lnSpc>
              </a:pPr>
              <a:endParaRPr/>
            </a:p>
          </p:txBody>
        </p:sp>
      </p:grpSp>
      <p:sp>
        <p:nvSpPr>
          <p:cNvPr id="57" name="TextBox 57"/>
          <p:cNvSpPr txBox="1"/>
          <p:nvPr/>
        </p:nvSpPr>
        <p:spPr>
          <a:xfrm>
            <a:off x="10833138" y="6618957"/>
            <a:ext cx="3818544" cy="1609725"/>
          </a:xfrm>
          <a:prstGeom prst="rect">
            <a:avLst/>
          </a:prstGeom>
        </p:spPr>
        <p:txBody>
          <a:bodyPr lIns="0" tIns="0" rIns="0" bIns="0" rtlCol="0" anchor="t">
            <a:spAutoFit/>
          </a:bodyPr>
          <a:lstStyle/>
          <a:p>
            <a:pPr algn="ctr">
              <a:lnSpc>
                <a:spcPts val="2100"/>
              </a:lnSpc>
              <a:spcBef>
                <a:spcPct val="0"/>
              </a:spcBef>
            </a:pPr>
            <a:r>
              <a:rPr lang="en-US" sz="1500" b="1">
                <a:solidFill>
                  <a:srgbClr val="F7F7F7"/>
                </a:solidFill>
                <a:latin typeface="Poppins Bold"/>
                <a:ea typeface="Poppins Bold"/>
                <a:cs typeface="Poppins Bold"/>
                <a:sym typeface="Poppins Bold"/>
              </a:rPr>
              <a:t>Pazarın %15'lik kesimi, marka sadakati veya beğenisi nedeniyle değil; rota üzerindeki arz yetersizliği veya dönemsel yoğunluk (arz-talep dengesizliği) sebebiyle markayı tercih etmektedir.</a:t>
            </a:r>
          </a:p>
        </p:txBody>
      </p:sp>
      <p:grpSp>
        <p:nvGrpSpPr>
          <p:cNvPr id="58" name="Group 58"/>
          <p:cNvGrpSpPr/>
          <p:nvPr/>
        </p:nvGrpSpPr>
        <p:grpSpPr>
          <a:xfrm>
            <a:off x="8131657" y="2445405"/>
            <a:ext cx="4439291" cy="1754377"/>
            <a:chOff x="0" y="0"/>
            <a:chExt cx="1844855" cy="729074"/>
          </a:xfrm>
        </p:grpSpPr>
        <p:sp>
          <p:nvSpPr>
            <p:cNvPr id="59" name="Freeform 59"/>
            <p:cNvSpPr/>
            <p:nvPr/>
          </p:nvSpPr>
          <p:spPr>
            <a:xfrm>
              <a:off x="0" y="0"/>
              <a:ext cx="1844855" cy="729074"/>
            </a:xfrm>
            <a:custGeom>
              <a:avLst/>
              <a:gdLst/>
              <a:ahLst/>
              <a:cxnLst/>
              <a:rect l="l" t="t" r="r" b="b"/>
              <a:pathLst>
                <a:path w="1844855" h="729074">
                  <a:moveTo>
                    <a:pt x="43599" y="0"/>
                  </a:moveTo>
                  <a:lnTo>
                    <a:pt x="1801256" y="0"/>
                  </a:lnTo>
                  <a:cubicBezTo>
                    <a:pt x="1825335" y="0"/>
                    <a:pt x="1844855" y="19520"/>
                    <a:pt x="1844855" y="43599"/>
                  </a:cubicBezTo>
                  <a:lnTo>
                    <a:pt x="1844855" y="685475"/>
                  </a:lnTo>
                  <a:cubicBezTo>
                    <a:pt x="1844855" y="709554"/>
                    <a:pt x="1825335" y="729074"/>
                    <a:pt x="1801256" y="729074"/>
                  </a:cubicBezTo>
                  <a:lnTo>
                    <a:pt x="43599" y="729074"/>
                  </a:lnTo>
                  <a:cubicBezTo>
                    <a:pt x="19520" y="729074"/>
                    <a:pt x="0" y="709554"/>
                    <a:pt x="0" y="685475"/>
                  </a:cubicBezTo>
                  <a:lnTo>
                    <a:pt x="0" y="43599"/>
                  </a:lnTo>
                  <a:cubicBezTo>
                    <a:pt x="0" y="19520"/>
                    <a:pt x="19520" y="0"/>
                    <a:pt x="43599" y="0"/>
                  </a:cubicBezTo>
                  <a:close/>
                </a:path>
              </a:pathLst>
            </a:custGeom>
            <a:solidFill>
              <a:srgbClr val="D4A373">
                <a:alpha val="47843"/>
              </a:srgbClr>
            </a:solidFill>
          </p:spPr>
        </p:sp>
        <p:sp>
          <p:nvSpPr>
            <p:cNvPr id="60" name="TextBox 60"/>
            <p:cNvSpPr txBox="1"/>
            <p:nvPr/>
          </p:nvSpPr>
          <p:spPr>
            <a:xfrm>
              <a:off x="0" y="-47625"/>
              <a:ext cx="1844855" cy="776699"/>
            </a:xfrm>
            <a:prstGeom prst="rect">
              <a:avLst/>
            </a:prstGeom>
          </p:spPr>
          <p:txBody>
            <a:bodyPr lIns="45937" tIns="45937" rIns="45937" bIns="45937" rtlCol="0" anchor="ctr"/>
            <a:lstStyle/>
            <a:p>
              <a:pPr algn="ctr">
                <a:lnSpc>
                  <a:spcPts val="2659"/>
                </a:lnSpc>
              </a:pPr>
              <a:endParaRPr/>
            </a:p>
          </p:txBody>
        </p:sp>
      </p:grpSp>
      <p:sp>
        <p:nvSpPr>
          <p:cNvPr id="61" name="TextBox 61"/>
          <p:cNvSpPr txBox="1"/>
          <p:nvPr/>
        </p:nvSpPr>
        <p:spPr>
          <a:xfrm>
            <a:off x="8131657" y="2589123"/>
            <a:ext cx="4431520" cy="1343025"/>
          </a:xfrm>
          <a:prstGeom prst="rect">
            <a:avLst/>
          </a:prstGeom>
        </p:spPr>
        <p:txBody>
          <a:bodyPr lIns="0" tIns="0" rIns="0" bIns="0" rtlCol="0" anchor="t">
            <a:spAutoFit/>
          </a:bodyPr>
          <a:lstStyle/>
          <a:p>
            <a:pPr algn="ctr">
              <a:lnSpc>
                <a:spcPts val="2100"/>
              </a:lnSpc>
              <a:spcBef>
                <a:spcPct val="0"/>
              </a:spcBef>
            </a:pPr>
            <a:r>
              <a:rPr lang="en-US" sz="1500" b="1" dirty="0">
                <a:solidFill>
                  <a:srgbClr val="F7F7F7"/>
                </a:solidFill>
                <a:latin typeface="Poppins Bold"/>
                <a:ea typeface="Poppins Bold"/>
                <a:cs typeface="Poppins Bold"/>
                <a:sym typeface="Poppins Bold"/>
              </a:rPr>
              <a:t>"</a:t>
            </a:r>
            <a:r>
              <a:rPr lang="en-US" sz="1500" b="1" dirty="0" err="1">
                <a:solidFill>
                  <a:srgbClr val="F7F7F7"/>
                </a:solidFill>
                <a:latin typeface="Poppins Bold"/>
                <a:ea typeface="Poppins Bold"/>
                <a:cs typeface="Poppins Bold"/>
                <a:sym typeface="Poppins Bold"/>
              </a:rPr>
              <a:t>Konfor</a:t>
            </a:r>
            <a:r>
              <a:rPr lang="en-US" sz="1500" b="1" dirty="0">
                <a:solidFill>
                  <a:srgbClr val="F7F7F7"/>
                </a:solidFill>
                <a:latin typeface="Poppins Bold"/>
                <a:ea typeface="Poppins Bold"/>
                <a:cs typeface="Poppins Bold"/>
                <a:sym typeface="Poppins Bold"/>
              </a:rPr>
              <a:t>" </a:t>
            </a:r>
            <a:r>
              <a:rPr lang="en-US" sz="1500" b="1" dirty="0" err="1">
                <a:solidFill>
                  <a:srgbClr val="F7F7F7"/>
                </a:solidFill>
                <a:latin typeface="Poppins Bold"/>
                <a:ea typeface="Poppins Bold"/>
                <a:cs typeface="Poppins Bold"/>
                <a:sym typeface="Poppins Bold"/>
              </a:rPr>
              <a:t>ve</a:t>
            </a:r>
            <a:r>
              <a:rPr lang="en-US" sz="1500" b="1" dirty="0">
                <a:solidFill>
                  <a:srgbClr val="F7F7F7"/>
                </a:solidFill>
                <a:latin typeface="Poppins Bold"/>
                <a:ea typeface="Poppins Bold"/>
                <a:cs typeface="Poppins Bold"/>
                <a:sym typeface="Poppins Bold"/>
              </a:rPr>
              <a:t> "</a:t>
            </a:r>
            <a:r>
              <a:rPr lang="en-US" sz="1500" b="1" dirty="0" err="1">
                <a:solidFill>
                  <a:srgbClr val="F7F7F7"/>
                </a:solidFill>
                <a:latin typeface="Poppins Bold"/>
                <a:ea typeface="Poppins Bold"/>
                <a:cs typeface="Poppins Bold"/>
                <a:sym typeface="Poppins Bold"/>
              </a:rPr>
              <a:t>Alışkanlık</a:t>
            </a:r>
            <a:r>
              <a:rPr lang="en-US" sz="1500" b="1" dirty="0">
                <a:solidFill>
                  <a:srgbClr val="F7F7F7"/>
                </a:solidFill>
                <a:latin typeface="Poppins Bold"/>
                <a:ea typeface="Poppins Bold"/>
                <a:cs typeface="Poppins Bold"/>
                <a:sym typeface="Poppins Bold"/>
              </a:rPr>
              <a:t>" </a:t>
            </a:r>
            <a:r>
              <a:rPr lang="en-US" sz="1500" b="1" dirty="0" err="1">
                <a:solidFill>
                  <a:srgbClr val="F7F7F7"/>
                </a:solidFill>
                <a:latin typeface="Poppins Bold"/>
                <a:ea typeface="Poppins Bold"/>
                <a:cs typeface="Poppins Bold"/>
                <a:sym typeface="Poppins Bold"/>
              </a:rPr>
              <a:t>faktörlerinin</a:t>
            </a:r>
            <a:r>
              <a:rPr lang="en-US" sz="1500" b="1" dirty="0">
                <a:solidFill>
                  <a:srgbClr val="F7F7F7"/>
                </a:solidFill>
                <a:latin typeface="Poppins Bold"/>
                <a:ea typeface="Poppins Bold"/>
                <a:cs typeface="Poppins Bold"/>
                <a:sym typeface="Poppins Bold"/>
              </a:rPr>
              <a:t> </a:t>
            </a:r>
            <a:r>
              <a:rPr lang="en-US" sz="1500" b="1" dirty="0" err="1">
                <a:solidFill>
                  <a:srgbClr val="F7F7F7"/>
                </a:solidFill>
                <a:latin typeface="Poppins Bold"/>
                <a:ea typeface="Poppins Bold"/>
                <a:cs typeface="Poppins Bold"/>
                <a:sym typeface="Poppins Bold"/>
              </a:rPr>
              <a:t>toplamda</a:t>
            </a:r>
            <a:r>
              <a:rPr lang="en-US" sz="1500" b="1" dirty="0">
                <a:solidFill>
                  <a:srgbClr val="F7F7F7"/>
                </a:solidFill>
                <a:latin typeface="Poppins Bold"/>
                <a:ea typeface="Poppins Bold"/>
                <a:cs typeface="Poppins Bold"/>
                <a:sym typeface="Poppins Bold"/>
              </a:rPr>
              <a:t> </a:t>
            </a:r>
            <a:r>
              <a:rPr lang="en-US" sz="1500" b="1" dirty="0" err="1">
                <a:solidFill>
                  <a:srgbClr val="F7F7F7"/>
                </a:solidFill>
                <a:latin typeface="Poppins Bold"/>
                <a:ea typeface="Poppins Bold"/>
                <a:cs typeface="Poppins Bold"/>
                <a:sym typeface="Poppins Bold"/>
              </a:rPr>
              <a:t>sadece</a:t>
            </a:r>
            <a:r>
              <a:rPr lang="en-US" sz="1500" b="1" dirty="0">
                <a:solidFill>
                  <a:srgbClr val="F7F7F7"/>
                </a:solidFill>
                <a:latin typeface="Poppins Bold"/>
                <a:ea typeface="Poppins Bold"/>
                <a:cs typeface="Poppins Bold"/>
                <a:sym typeface="Poppins Bold"/>
              </a:rPr>
              <a:t> %20 </a:t>
            </a:r>
            <a:r>
              <a:rPr lang="en-US" sz="1500" b="1" dirty="0" err="1">
                <a:solidFill>
                  <a:srgbClr val="F7F7F7"/>
                </a:solidFill>
                <a:latin typeface="Poppins Bold"/>
                <a:ea typeface="Poppins Bold"/>
                <a:cs typeface="Poppins Bold"/>
                <a:sym typeface="Poppins Bold"/>
              </a:rPr>
              <a:t>seviyesinde</a:t>
            </a:r>
            <a:r>
              <a:rPr lang="en-US" sz="1500" b="1" dirty="0">
                <a:solidFill>
                  <a:srgbClr val="F7F7F7"/>
                </a:solidFill>
                <a:latin typeface="Poppins Bold"/>
                <a:ea typeface="Poppins Bold"/>
                <a:cs typeface="Poppins Bold"/>
                <a:sym typeface="Poppins Bold"/>
              </a:rPr>
              <a:t> </a:t>
            </a:r>
            <a:r>
              <a:rPr lang="en-US" sz="1500" b="1" dirty="0" err="1">
                <a:solidFill>
                  <a:srgbClr val="F7F7F7"/>
                </a:solidFill>
                <a:latin typeface="Poppins Bold"/>
                <a:ea typeface="Poppins Bold"/>
                <a:cs typeface="Poppins Bold"/>
                <a:sym typeface="Poppins Bold"/>
              </a:rPr>
              <a:t>kalması</a:t>
            </a:r>
            <a:r>
              <a:rPr lang="en-US" sz="1500" b="1" dirty="0">
                <a:solidFill>
                  <a:srgbClr val="F7F7F7"/>
                </a:solidFill>
                <a:latin typeface="Poppins Bold"/>
                <a:ea typeface="Poppins Bold"/>
                <a:cs typeface="Poppins Bold"/>
                <a:sym typeface="Poppins Bold"/>
              </a:rPr>
              <a:t>, </a:t>
            </a:r>
            <a:r>
              <a:rPr lang="en-US" sz="1500" b="1" dirty="0" err="1">
                <a:solidFill>
                  <a:srgbClr val="F7F7F7"/>
                </a:solidFill>
                <a:latin typeface="Poppins Bold"/>
                <a:ea typeface="Poppins Bold"/>
                <a:cs typeface="Poppins Bold"/>
                <a:sym typeface="Poppins Bold"/>
              </a:rPr>
              <a:t>marka</a:t>
            </a:r>
            <a:r>
              <a:rPr lang="en-US" sz="1500" b="1" dirty="0">
                <a:solidFill>
                  <a:srgbClr val="F7F7F7"/>
                </a:solidFill>
                <a:latin typeface="Poppins Bold"/>
                <a:ea typeface="Poppins Bold"/>
                <a:cs typeface="Poppins Bold"/>
                <a:sym typeface="Poppins Bold"/>
              </a:rPr>
              <a:t> </a:t>
            </a:r>
            <a:r>
              <a:rPr lang="en-US" sz="1500" b="1" dirty="0" err="1">
                <a:solidFill>
                  <a:srgbClr val="F7F7F7"/>
                </a:solidFill>
                <a:latin typeface="Poppins Bold"/>
                <a:ea typeface="Poppins Bold"/>
                <a:cs typeface="Poppins Bold"/>
                <a:sym typeface="Poppins Bold"/>
              </a:rPr>
              <a:t>sadakatinin</a:t>
            </a:r>
            <a:r>
              <a:rPr lang="en-US" sz="1500" b="1" dirty="0">
                <a:solidFill>
                  <a:srgbClr val="F7F7F7"/>
                </a:solidFill>
                <a:latin typeface="Poppins Bold"/>
                <a:ea typeface="Poppins Bold"/>
                <a:cs typeface="Poppins Bold"/>
                <a:sym typeface="Poppins Bold"/>
              </a:rPr>
              <a:t> </a:t>
            </a:r>
            <a:r>
              <a:rPr lang="en-US" sz="1500" b="1" dirty="0" err="1">
                <a:solidFill>
                  <a:srgbClr val="F7F7F7"/>
                </a:solidFill>
                <a:latin typeface="Poppins Bold"/>
                <a:ea typeface="Poppins Bold"/>
                <a:cs typeface="Poppins Bold"/>
                <a:sym typeface="Poppins Bold"/>
              </a:rPr>
              <a:t>ve</a:t>
            </a:r>
            <a:r>
              <a:rPr lang="en-US" sz="1500" b="1" dirty="0">
                <a:solidFill>
                  <a:srgbClr val="F7F7F7"/>
                </a:solidFill>
                <a:latin typeface="Poppins Bold"/>
                <a:ea typeface="Poppins Bold"/>
                <a:cs typeface="Poppins Bold"/>
                <a:sym typeface="Poppins Bold"/>
              </a:rPr>
              <a:t> </a:t>
            </a:r>
            <a:r>
              <a:rPr lang="en-US" sz="1500" b="1" dirty="0" err="1">
                <a:solidFill>
                  <a:srgbClr val="F7F7F7"/>
                </a:solidFill>
                <a:latin typeface="Poppins Bold"/>
                <a:ea typeface="Poppins Bold"/>
                <a:cs typeface="Poppins Bold"/>
                <a:sym typeface="Poppins Bold"/>
              </a:rPr>
              <a:t>algılanan</a:t>
            </a:r>
            <a:r>
              <a:rPr lang="en-US" sz="1500" b="1" dirty="0">
                <a:solidFill>
                  <a:srgbClr val="F7F7F7"/>
                </a:solidFill>
                <a:latin typeface="Poppins Bold"/>
                <a:ea typeface="Poppins Bold"/>
                <a:cs typeface="Poppins Bold"/>
                <a:sym typeface="Poppins Bold"/>
              </a:rPr>
              <a:t> </a:t>
            </a:r>
            <a:r>
              <a:rPr lang="en-US" sz="1500" b="1" dirty="0" err="1">
                <a:solidFill>
                  <a:srgbClr val="F7F7F7"/>
                </a:solidFill>
                <a:latin typeface="Poppins Bold"/>
                <a:ea typeface="Poppins Bold"/>
                <a:cs typeface="Poppins Bold"/>
                <a:sym typeface="Poppins Bold"/>
              </a:rPr>
              <a:t>hizmet</a:t>
            </a:r>
            <a:r>
              <a:rPr lang="en-US" sz="1500" b="1" dirty="0">
                <a:solidFill>
                  <a:srgbClr val="F7F7F7"/>
                </a:solidFill>
                <a:latin typeface="Poppins Bold"/>
                <a:ea typeface="Poppins Bold"/>
                <a:cs typeface="Poppins Bold"/>
                <a:sym typeface="Poppins Bold"/>
              </a:rPr>
              <a:t> </a:t>
            </a:r>
            <a:r>
              <a:rPr lang="en-US" sz="1500" b="1" dirty="0" err="1">
                <a:solidFill>
                  <a:srgbClr val="F7F7F7"/>
                </a:solidFill>
                <a:latin typeface="Poppins Bold"/>
                <a:ea typeface="Poppins Bold"/>
                <a:cs typeface="Poppins Bold"/>
                <a:sym typeface="Poppins Bold"/>
              </a:rPr>
              <a:t>kalitesinin</a:t>
            </a:r>
            <a:r>
              <a:rPr lang="en-US" sz="1500" b="1" dirty="0">
                <a:solidFill>
                  <a:srgbClr val="F7F7F7"/>
                </a:solidFill>
                <a:latin typeface="Poppins Bold"/>
                <a:ea typeface="Poppins Bold"/>
                <a:cs typeface="Poppins Bold"/>
                <a:sym typeface="Poppins Bold"/>
              </a:rPr>
              <a:t>, </a:t>
            </a:r>
            <a:r>
              <a:rPr lang="en-US" sz="1500" b="1" dirty="0" err="1">
                <a:solidFill>
                  <a:srgbClr val="F7F7F7"/>
                </a:solidFill>
                <a:latin typeface="Poppins Bold"/>
                <a:ea typeface="Poppins Bold"/>
                <a:cs typeface="Poppins Bold"/>
                <a:sym typeface="Poppins Bold"/>
              </a:rPr>
              <a:t>operasyonel</a:t>
            </a:r>
            <a:r>
              <a:rPr lang="en-US" sz="1500" b="1" dirty="0">
                <a:solidFill>
                  <a:srgbClr val="F7F7F7"/>
                </a:solidFill>
                <a:latin typeface="Poppins Bold"/>
                <a:ea typeface="Poppins Bold"/>
                <a:cs typeface="Poppins Bold"/>
                <a:sym typeface="Poppins Bold"/>
              </a:rPr>
              <a:t> </a:t>
            </a:r>
            <a:r>
              <a:rPr lang="en-US" sz="1500" b="1" dirty="0" err="1">
                <a:solidFill>
                  <a:srgbClr val="F7F7F7"/>
                </a:solidFill>
                <a:latin typeface="Poppins Bold"/>
                <a:ea typeface="Poppins Bold"/>
                <a:cs typeface="Poppins Bold"/>
                <a:sym typeface="Poppins Bold"/>
              </a:rPr>
              <a:t>büyüklüğe</a:t>
            </a:r>
            <a:r>
              <a:rPr lang="en-US" sz="1500" b="1" dirty="0">
                <a:solidFill>
                  <a:srgbClr val="F7F7F7"/>
                </a:solidFill>
                <a:latin typeface="Poppins Bold"/>
                <a:ea typeface="Poppins Bold"/>
                <a:cs typeface="Poppins Bold"/>
                <a:sym typeface="Poppins Bold"/>
              </a:rPr>
              <a:t> </a:t>
            </a:r>
            <a:r>
              <a:rPr lang="en-US" sz="1500" b="1" dirty="0" err="1">
                <a:solidFill>
                  <a:srgbClr val="F7F7F7"/>
                </a:solidFill>
                <a:latin typeface="Poppins Bold"/>
                <a:ea typeface="Poppins Bold"/>
                <a:cs typeface="Poppins Bold"/>
                <a:sym typeface="Poppins Bold"/>
              </a:rPr>
              <a:t>kıyasla</a:t>
            </a:r>
            <a:r>
              <a:rPr lang="en-US" sz="1500" b="1" dirty="0">
                <a:solidFill>
                  <a:srgbClr val="F7F7F7"/>
                </a:solidFill>
                <a:latin typeface="Poppins Bold"/>
                <a:ea typeface="Poppins Bold"/>
                <a:cs typeface="Poppins Bold"/>
                <a:sym typeface="Poppins Bold"/>
              </a:rPr>
              <a:t> </a:t>
            </a:r>
            <a:r>
              <a:rPr lang="en-US" sz="1500" b="1" dirty="0" err="1">
                <a:solidFill>
                  <a:srgbClr val="F7F7F7"/>
                </a:solidFill>
                <a:latin typeface="Poppins Bold"/>
                <a:ea typeface="Poppins Bold"/>
                <a:cs typeface="Poppins Bold"/>
                <a:sym typeface="Poppins Bold"/>
              </a:rPr>
              <a:t>düşük</a:t>
            </a:r>
            <a:r>
              <a:rPr lang="en-US" sz="1500" b="1" dirty="0">
                <a:solidFill>
                  <a:srgbClr val="F7F7F7"/>
                </a:solidFill>
                <a:latin typeface="Poppins Bold"/>
                <a:ea typeface="Poppins Bold"/>
                <a:cs typeface="Poppins Bold"/>
                <a:sym typeface="Poppins Bold"/>
              </a:rPr>
              <a:t> </a:t>
            </a:r>
            <a:r>
              <a:rPr lang="en-US" sz="1500" b="1" dirty="0" err="1">
                <a:solidFill>
                  <a:srgbClr val="F7F7F7"/>
                </a:solidFill>
                <a:latin typeface="Poppins Bold"/>
                <a:ea typeface="Poppins Bold"/>
                <a:cs typeface="Poppins Bold"/>
                <a:sym typeface="Poppins Bold"/>
              </a:rPr>
              <a:t>olduğunu</a:t>
            </a:r>
            <a:r>
              <a:rPr lang="en-US" sz="1500" b="1" dirty="0">
                <a:solidFill>
                  <a:srgbClr val="F7F7F7"/>
                </a:solidFill>
                <a:latin typeface="Poppins Bold"/>
                <a:ea typeface="Poppins Bold"/>
                <a:cs typeface="Poppins Bold"/>
                <a:sym typeface="Poppins Bold"/>
              </a:rPr>
              <a:t> </a:t>
            </a:r>
            <a:r>
              <a:rPr lang="en-US" sz="1500" b="1" dirty="0" err="1">
                <a:solidFill>
                  <a:srgbClr val="F7F7F7"/>
                </a:solidFill>
                <a:latin typeface="Poppins Bold"/>
                <a:ea typeface="Poppins Bold"/>
                <a:cs typeface="Poppins Bold"/>
                <a:sym typeface="Poppins Bold"/>
              </a:rPr>
              <a:t>göstermektedir</a:t>
            </a:r>
            <a:r>
              <a:rPr lang="en-US" sz="1500" b="1" dirty="0">
                <a:solidFill>
                  <a:srgbClr val="F7F7F7"/>
                </a:solidFill>
                <a:latin typeface="Poppins Bold"/>
                <a:ea typeface="Poppins Bold"/>
                <a:cs typeface="Poppins Bold"/>
                <a:sym typeface="Poppins Bold"/>
              </a:rPr>
              <a:t>.</a:t>
            </a:r>
          </a:p>
        </p:txBody>
      </p:sp>
      <p:sp>
        <p:nvSpPr>
          <p:cNvPr id="62" name="TextBox 62"/>
          <p:cNvSpPr txBox="1"/>
          <p:nvPr/>
        </p:nvSpPr>
        <p:spPr>
          <a:xfrm>
            <a:off x="69674" y="9665014"/>
            <a:ext cx="1133299" cy="196991"/>
          </a:xfrm>
          <a:prstGeom prst="rect">
            <a:avLst/>
          </a:prstGeom>
        </p:spPr>
        <p:txBody>
          <a:bodyPr lIns="0" tIns="0" rIns="0" bIns="0" rtlCol="0" anchor="t">
            <a:spAutoFit/>
          </a:bodyPr>
          <a:lstStyle/>
          <a:p>
            <a:pPr algn="ctr">
              <a:lnSpc>
                <a:spcPts val="1533"/>
              </a:lnSpc>
            </a:pPr>
            <a:r>
              <a:rPr lang="en-US" sz="1095" b="1">
                <a:solidFill>
                  <a:srgbClr val="680021"/>
                </a:solidFill>
                <a:latin typeface="DejaVu Serif Bold"/>
                <a:ea typeface="DejaVu Serif Bold"/>
                <a:cs typeface="DejaVu Serif Bold"/>
                <a:sym typeface="DejaVu Serif Bold"/>
              </a:rPr>
              <a:t>29-30.12.2025</a:t>
            </a:r>
          </a:p>
        </p:txBody>
      </p:sp>
      <p:grpSp>
        <p:nvGrpSpPr>
          <p:cNvPr id="63" name="Group 63"/>
          <p:cNvGrpSpPr/>
          <p:nvPr/>
        </p:nvGrpSpPr>
        <p:grpSpPr>
          <a:xfrm>
            <a:off x="9169627" y="9981913"/>
            <a:ext cx="51254" cy="311889"/>
            <a:chOff x="0" y="0"/>
            <a:chExt cx="13499" cy="82144"/>
          </a:xfrm>
        </p:grpSpPr>
        <p:sp>
          <p:nvSpPr>
            <p:cNvPr id="64" name="Freeform 64"/>
            <p:cNvSpPr/>
            <p:nvPr/>
          </p:nvSpPr>
          <p:spPr>
            <a:xfrm>
              <a:off x="0" y="0"/>
              <a:ext cx="13499" cy="82144"/>
            </a:xfrm>
            <a:custGeom>
              <a:avLst/>
              <a:gdLst/>
              <a:ahLst/>
              <a:cxnLst/>
              <a:rect l="l" t="t" r="r" b="b"/>
              <a:pathLst>
                <a:path w="13499" h="82144">
                  <a:moveTo>
                    <a:pt x="0" y="0"/>
                  </a:moveTo>
                  <a:lnTo>
                    <a:pt x="13499" y="0"/>
                  </a:lnTo>
                  <a:lnTo>
                    <a:pt x="13499" y="82144"/>
                  </a:lnTo>
                  <a:lnTo>
                    <a:pt x="0" y="82144"/>
                  </a:lnTo>
                  <a:close/>
                </a:path>
              </a:pathLst>
            </a:custGeom>
            <a:solidFill>
              <a:srgbClr val="D4A373"/>
            </a:solidFill>
          </p:spPr>
        </p:sp>
        <p:sp>
          <p:nvSpPr>
            <p:cNvPr id="65" name="TextBox 65"/>
            <p:cNvSpPr txBox="1"/>
            <p:nvPr/>
          </p:nvSpPr>
          <p:spPr>
            <a:xfrm>
              <a:off x="0" y="-47625"/>
              <a:ext cx="13499" cy="129769"/>
            </a:xfrm>
            <a:prstGeom prst="rect">
              <a:avLst/>
            </a:prstGeom>
          </p:spPr>
          <p:txBody>
            <a:bodyPr lIns="50800" tIns="50800" rIns="50800" bIns="50800" rtlCol="0" anchor="ctr"/>
            <a:lstStyle/>
            <a:p>
              <a:pPr algn="ctr">
                <a:lnSpc>
                  <a:spcPts val="2659"/>
                </a:lnSpc>
              </a:pPr>
              <a:endParaRPr/>
            </a:p>
          </p:txBody>
        </p:sp>
      </p:grpSp>
      <p:sp>
        <p:nvSpPr>
          <p:cNvPr id="66" name="TextBox 66"/>
          <p:cNvSpPr txBox="1"/>
          <p:nvPr/>
        </p:nvSpPr>
        <p:spPr>
          <a:xfrm>
            <a:off x="17345025" y="9641767"/>
            <a:ext cx="177294" cy="340146"/>
          </a:xfrm>
          <a:prstGeom prst="rect">
            <a:avLst/>
          </a:prstGeom>
        </p:spPr>
        <p:txBody>
          <a:bodyPr lIns="0" tIns="0" rIns="0" bIns="0" rtlCol="0" anchor="t">
            <a:spAutoFit/>
          </a:bodyPr>
          <a:lstStyle/>
          <a:p>
            <a:pPr algn="ctr">
              <a:lnSpc>
                <a:spcPts val="2776"/>
              </a:lnSpc>
            </a:pPr>
            <a:r>
              <a:rPr lang="en-US" sz="1983">
                <a:solidFill>
                  <a:srgbClr val="6E1E2D"/>
                </a:solidFill>
                <a:latin typeface="Anton"/>
                <a:ea typeface="Anton"/>
                <a:cs typeface="Anton"/>
                <a:sym typeface="Anton"/>
              </a:rPr>
              <a:t>3</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6E1E2D"/>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546" b="-44231"/>
            </a:stretch>
          </a:blipFill>
        </p:spPr>
      </p:sp>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680021">
                <a:alpha val="66667"/>
              </a:srgbClr>
            </a:solidFill>
          </p:spPr>
        </p:sp>
        <p:sp>
          <p:nvSpPr>
            <p:cNvPr id="5" name="TextBox 5"/>
            <p:cNvSpPr txBox="1"/>
            <p:nvPr/>
          </p:nvSpPr>
          <p:spPr>
            <a:xfrm>
              <a:off x="0" y="-47625"/>
              <a:ext cx="4816593" cy="2756958"/>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5760177" y="8706594"/>
            <a:ext cx="3689923" cy="3747431"/>
            <a:chOff x="0" y="0"/>
            <a:chExt cx="4919898" cy="4996575"/>
          </a:xfrm>
        </p:grpSpPr>
        <p:grpSp>
          <p:nvGrpSpPr>
            <p:cNvPr id="7" name="Group 7"/>
            <p:cNvGrpSpPr/>
            <p:nvPr/>
          </p:nvGrpSpPr>
          <p:grpSpPr>
            <a:xfrm rot="-4973104">
              <a:off x="238987" y="238987"/>
              <a:ext cx="4114800" cy="4114800"/>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F7F7"/>
              </a:solidFill>
            </p:spPr>
          </p:sp>
          <p:sp>
            <p:nvSpPr>
              <p:cNvPr id="9" name="TextBox 9"/>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10" name="Group 10"/>
            <p:cNvGrpSpPr/>
            <p:nvPr/>
          </p:nvGrpSpPr>
          <p:grpSpPr>
            <a:xfrm rot="-4973104">
              <a:off x="377225" y="437726"/>
              <a:ext cx="4114800" cy="4114800"/>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A5568"/>
              </a:solidFill>
            </p:spPr>
          </p:sp>
          <p:sp>
            <p:nvSpPr>
              <p:cNvPr id="12" name="TextBox 12"/>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3"/>
            <p:cNvGrpSpPr/>
            <p:nvPr/>
          </p:nvGrpSpPr>
          <p:grpSpPr>
            <a:xfrm rot="-4973104">
              <a:off x="566111" y="642788"/>
              <a:ext cx="4114800" cy="4114800"/>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4A373"/>
              </a:solidFill>
            </p:spPr>
          </p:sp>
          <p:sp>
            <p:nvSpPr>
              <p:cNvPr id="15" name="TextBox 15"/>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grpSp>
        <p:nvGrpSpPr>
          <p:cNvPr id="16" name="Group 16"/>
          <p:cNvGrpSpPr/>
          <p:nvPr/>
        </p:nvGrpSpPr>
        <p:grpSpPr>
          <a:xfrm>
            <a:off x="-1678115" y="8463822"/>
            <a:ext cx="3356231" cy="3367065"/>
            <a:chOff x="0" y="0"/>
            <a:chExt cx="4474974" cy="4489420"/>
          </a:xfrm>
        </p:grpSpPr>
        <p:grpSp>
          <p:nvGrpSpPr>
            <p:cNvPr id="17" name="Group 17"/>
            <p:cNvGrpSpPr/>
            <p:nvPr/>
          </p:nvGrpSpPr>
          <p:grpSpPr>
            <a:xfrm>
              <a:off x="360174" y="0"/>
              <a:ext cx="4114800" cy="4114800"/>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F7F7"/>
              </a:solidFill>
            </p:spPr>
          </p:sp>
          <p:sp>
            <p:nvSpPr>
              <p:cNvPr id="19" name="TextBox 19"/>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a:off x="180087" y="161790"/>
              <a:ext cx="4114800" cy="4114800"/>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A5568"/>
              </a:solidFill>
            </p:spPr>
          </p:sp>
          <p:sp>
            <p:nvSpPr>
              <p:cNvPr id="22" name="TextBox 22"/>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p:cNvGrpSpPr/>
            <p:nvPr/>
          </p:nvGrpSpPr>
          <p:grpSpPr>
            <a:xfrm>
              <a:off x="0" y="374620"/>
              <a:ext cx="4114800" cy="4114800"/>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4A373"/>
              </a:solidFill>
            </p:spPr>
          </p:sp>
          <p:sp>
            <p:nvSpPr>
              <p:cNvPr id="25" name="TextBox 25"/>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sp>
        <p:nvSpPr>
          <p:cNvPr id="26" name="Freeform 26"/>
          <p:cNvSpPr/>
          <p:nvPr/>
        </p:nvSpPr>
        <p:spPr>
          <a:xfrm rot="-5400000">
            <a:off x="6039693" y="4480190"/>
            <a:ext cx="624367" cy="702253"/>
          </a:xfrm>
          <a:custGeom>
            <a:avLst/>
            <a:gdLst/>
            <a:ahLst/>
            <a:cxnLst/>
            <a:rect l="l" t="t" r="r" b="b"/>
            <a:pathLst>
              <a:path w="624367" h="702253">
                <a:moveTo>
                  <a:pt x="0" y="0"/>
                </a:moveTo>
                <a:lnTo>
                  <a:pt x="624367" y="0"/>
                </a:lnTo>
                <a:lnTo>
                  <a:pt x="624367" y="702253"/>
                </a:lnTo>
                <a:lnTo>
                  <a:pt x="0" y="702253"/>
                </a:lnTo>
                <a:lnTo>
                  <a:pt x="0" y="0"/>
                </a:lnTo>
                <a:close/>
              </a:path>
            </a:pathLst>
          </a:custGeom>
          <a:blipFill>
            <a:blip r:embed="rId3">
              <a:alphaModFix amt="6000"/>
              <a:extLst>
                <a:ext uri="{96DAC541-7B7A-43D3-8B79-37D633B846F1}">
                  <asvg:svgBlip xmlns:asvg="http://schemas.microsoft.com/office/drawing/2016/SVG/main" r:embed="rId4"/>
                </a:ext>
              </a:extLst>
            </a:blip>
            <a:stretch>
              <a:fillRect/>
            </a:stretch>
          </a:blipFill>
        </p:spPr>
      </p:sp>
      <p:grpSp>
        <p:nvGrpSpPr>
          <p:cNvPr id="27" name="Group 27"/>
          <p:cNvGrpSpPr/>
          <p:nvPr/>
        </p:nvGrpSpPr>
        <p:grpSpPr>
          <a:xfrm>
            <a:off x="339255" y="426773"/>
            <a:ext cx="2677720" cy="907012"/>
            <a:chOff x="0" y="0"/>
            <a:chExt cx="3570294" cy="1209349"/>
          </a:xfrm>
        </p:grpSpPr>
        <p:sp>
          <p:nvSpPr>
            <p:cNvPr id="28" name="Freeform 28"/>
            <p:cNvSpPr/>
            <p:nvPr/>
          </p:nvSpPr>
          <p:spPr>
            <a:xfrm>
              <a:off x="0" y="36650"/>
              <a:ext cx="412932" cy="751026"/>
            </a:xfrm>
            <a:custGeom>
              <a:avLst/>
              <a:gdLst/>
              <a:ahLst/>
              <a:cxnLst/>
              <a:rect l="l" t="t" r="r" b="b"/>
              <a:pathLst>
                <a:path w="412932" h="751026">
                  <a:moveTo>
                    <a:pt x="0" y="0"/>
                  </a:moveTo>
                  <a:lnTo>
                    <a:pt x="412932" y="0"/>
                  </a:lnTo>
                  <a:lnTo>
                    <a:pt x="412932" y="751026"/>
                  </a:lnTo>
                  <a:lnTo>
                    <a:pt x="0" y="75102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9" name="Freeform 29"/>
            <p:cNvSpPr/>
            <p:nvPr/>
          </p:nvSpPr>
          <p:spPr>
            <a:xfrm>
              <a:off x="600041" y="83114"/>
              <a:ext cx="271302" cy="657768"/>
            </a:xfrm>
            <a:custGeom>
              <a:avLst/>
              <a:gdLst/>
              <a:ahLst/>
              <a:cxnLst/>
              <a:rect l="l" t="t" r="r" b="b"/>
              <a:pathLst>
                <a:path w="271302" h="657768">
                  <a:moveTo>
                    <a:pt x="0" y="0"/>
                  </a:moveTo>
                  <a:lnTo>
                    <a:pt x="271302" y="0"/>
                  </a:lnTo>
                  <a:lnTo>
                    <a:pt x="271302" y="657768"/>
                  </a:lnTo>
                  <a:lnTo>
                    <a:pt x="0" y="65776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30" name="Freeform 30"/>
            <p:cNvSpPr/>
            <p:nvPr/>
          </p:nvSpPr>
          <p:spPr>
            <a:xfrm>
              <a:off x="629758" y="981206"/>
              <a:ext cx="256106" cy="226538"/>
            </a:xfrm>
            <a:custGeom>
              <a:avLst/>
              <a:gdLst/>
              <a:ahLst/>
              <a:cxnLst/>
              <a:rect l="l" t="t" r="r" b="b"/>
              <a:pathLst>
                <a:path w="256106" h="226538">
                  <a:moveTo>
                    <a:pt x="0" y="0"/>
                  </a:moveTo>
                  <a:lnTo>
                    <a:pt x="256106" y="0"/>
                  </a:lnTo>
                  <a:lnTo>
                    <a:pt x="256106" y="226538"/>
                  </a:lnTo>
                  <a:lnTo>
                    <a:pt x="0" y="22653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1" name="Freeform 31"/>
            <p:cNvSpPr/>
            <p:nvPr/>
          </p:nvSpPr>
          <p:spPr>
            <a:xfrm>
              <a:off x="1127335" y="980397"/>
              <a:ext cx="139566" cy="228278"/>
            </a:xfrm>
            <a:custGeom>
              <a:avLst/>
              <a:gdLst/>
              <a:ahLst/>
              <a:cxnLst/>
              <a:rect l="l" t="t" r="r" b="b"/>
              <a:pathLst>
                <a:path w="139566" h="228278">
                  <a:moveTo>
                    <a:pt x="0" y="0"/>
                  </a:moveTo>
                  <a:lnTo>
                    <a:pt x="139566" y="0"/>
                  </a:lnTo>
                  <a:lnTo>
                    <a:pt x="139566" y="228278"/>
                  </a:lnTo>
                  <a:lnTo>
                    <a:pt x="0" y="22827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2" name="Freeform 32"/>
            <p:cNvSpPr/>
            <p:nvPr/>
          </p:nvSpPr>
          <p:spPr>
            <a:xfrm>
              <a:off x="1059801" y="37702"/>
              <a:ext cx="411185" cy="750082"/>
            </a:xfrm>
            <a:custGeom>
              <a:avLst/>
              <a:gdLst/>
              <a:ahLst/>
              <a:cxnLst/>
              <a:rect l="l" t="t" r="r" b="b"/>
              <a:pathLst>
                <a:path w="411185" h="750082">
                  <a:moveTo>
                    <a:pt x="0" y="0"/>
                  </a:moveTo>
                  <a:lnTo>
                    <a:pt x="411185" y="0"/>
                  </a:lnTo>
                  <a:lnTo>
                    <a:pt x="411185" y="750082"/>
                  </a:lnTo>
                  <a:lnTo>
                    <a:pt x="0" y="7500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33" name="Freeform 33"/>
            <p:cNvSpPr/>
            <p:nvPr/>
          </p:nvSpPr>
          <p:spPr>
            <a:xfrm>
              <a:off x="1505276" y="981145"/>
              <a:ext cx="200598" cy="228204"/>
            </a:xfrm>
            <a:custGeom>
              <a:avLst/>
              <a:gdLst/>
              <a:ahLst/>
              <a:cxnLst/>
              <a:rect l="l" t="t" r="r" b="b"/>
              <a:pathLst>
                <a:path w="200598" h="228204">
                  <a:moveTo>
                    <a:pt x="0" y="0"/>
                  </a:moveTo>
                  <a:lnTo>
                    <a:pt x="200598" y="0"/>
                  </a:lnTo>
                  <a:lnTo>
                    <a:pt x="200598" y="228204"/>
                  </a:lnTo>
                  <a:lnTo>
                    <a:pt x="0" y="22820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34" name="Freeform 34"/>
            <p:cNvSpPr/>
            <p:nvPr/>
          </p:nvSpPr>
          <p:spPr>
            <a:xfrm>
              <a:off x="1659626" y="82986"/>
              <a:ext cx="322986" cy="657998"/>
            </a:xfrm>
            <a:custGeom>
              <a:avLst/>
              <a:gdLst/>
              <a:ahLst/>
              <a:cxnLst/>
              <a:rect l="l" t="t" r="r" b="b"/>
              <a:pathLst>
                <a:path w="322986" h="657998">
                  <a:moveTo>
                    <a:pt x="0" y="0"/>
                  </a:moveTo>
                  <a:lnTo>
                    <a:pt x="322986" y="0"/>
                  </a:lnTo>
                  <a:lnTo>
                    <a:pt x="322986" y="657997"/>
                  </a:lnTo>
                  <a:lnTo>
                    <a:pt x="0" y="65799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35" name="Freeform 35"/>
            <p:cNvSpPr/>
            <p:nvPr/>
          </p:nvSpPr>
          <p:spPr>
            <a:xfrm>
              <a:off x="1928662" y="981914"/>
              <a:ext cx="202676" cy="225729"/>
            </a:xfrm>
            <a:custGeom>
              <a:avLst/>
              <a:gdLst/>
              <a:ahLst/>
              <a:cxnLst/>
              <a:rect l="l" t="t" r="r" b="b"/>
              <a:pathLst>
                <a:path w="202676" h="225729">
                  <a:moveTo>
                    <a:pt x="0" y="0"/>
                  </a:moveTo>
                  <a:lnTo>
                    <a:pt x="202676" y="0"/>
                  </a:lnTo>
                  <a:lnTo>
                    <a:pt x="202676" y="225729"/>
                  </a:lnTo>
                  <a:lnTo>
                    <a:pt x="0" y="22572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36" name="Freeform 36"/>
            <p:cNvSpPr/>
            <p:nvPr/>
          </p:nvSpPr>
          <p:spPr>
            <a:xfrm>
              <a:off x="2347678" y="982953"/>
              <a:ext cx="222970" cy="223948"/>
            </a:xfrm>
            <a:custGeom>
              <a:avLst/>
              <a:gdLst/>
              <a:ahLst/>
              <a:cxnLst/>
              <a:rect l="l" t="t" r="r" b="b"/>
              <a:pathLst>
                <a:path w="222970" h="223948">
                  <a:moveTo>
                    <a:pt x="0" y="0"/>
                  </a:moveTo>
                  <a:lnTo>
                    <a:pt x="222970" y="0"/>
                  </a:lnTo>
                  <a:lnTo>
                    <a:pt x="222970" y="223948"/>
                  </a:lnTo>
                  <a:lnTo>
                    <a:pt x="0" y="223948"/>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37" name="Freeform 37"/>
            <p:cNvSpPr/>
            <p:nvPr/>
          </p:nvSpPr>
          <p:spPr>
            <a:xfrm>
              <a:off x="2038161" y="37884"/>
              <a:ext cx="912856" cy="773546"/>
            </a:xfrm>
            <a:custGeom>
              <a:avLst/>
              <a:gdLst/>
              <a:ahLst/>
              <a:cxnLst/>
              <a:rect l="l" t="t" r="r" b="b"/>
              <a:pathLst>
                <a:path w="912856" h="773546">
                  <a:moveTo>
                    <a:pt x="0" y="0"/>
                  </a:moveTo>
                  <a:lnTo>
                    <a:pt x="912856" y="0"/>
                  </a:lnTo>
                  <a:lnTo>
                    <a:pt x="912856" y="773547"/>
                  </a:lnTo>
                  <a:lnTo>
                    <a:pt x="0" y="773547"/>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38" name="Freeform 38"/>
            <p:cNvSpPr/>
            <p:nvPr/>
          </p:nvSpPr>
          <p:spPr>
            <a:xfrm>
              <a:off x="2969855" y="0"/>
              <a:ext cx="600439" cy="891179"/>
            </a:xfrm>
            <a:custGeom>
              <a:avLst/>
              <a:gdLst/>
              <a:ahLst/>
              <a:cxnLst/>
              <a:rect l="l" t="t" r="r" b="b"/>
              <a:pathLst>
                <a:path w="600439" h="891179">
                  <a:moveTo>
                    <a:pt x="0" y="0"/>
                  </a:moveTo>
                  <a:lnTo>
                    <a:pt x="600439" y="0"/>
                  </a:lnTo>
                  <a:lnTo>
                    <a:pt x="600439" y="891179"/>
                  </a:lnTo>
                  <a:lnTo>
                    <a:pt x="0" y="891179"/>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sp>
      </p:grpSp>
      <p:sp>
        <p:nvSpPr>
          <p:cNvPr id="39" name="Freeform 39"/>
          <p:cNvSpPr/>
          <p:nvPr/>
        </p:nvSpPr>
        <p:spPr>
          <a:xfrm>
            <a:off x="15433884" y="426773"/>
            <a:ext cx="2617369" cy="601927"/>
          </a:xfrm>
          <a:custGeom>
            <a:avLst/>
            <a:gdLst/>
            <a:ahLst/>
            <a:cxnLst/>
            <a:rect l="l" t="t" r="r" b="b"/>
            <a:pathLst>
              <a:path w="2617369" h="601927">
                <a:moveTo>
                  <a:pt x="0" y="0"/>
                </a:moveTo>
                <a:lnTo>
                  <a:pt x="2617369" y="0"/>
                </a:lnTo>
                <a:lnTo>
                  <a:pt x="2617369" y="601927"/>
                </a:lnTo>
                <a:lnTo>
                  <a:pt x="0" y="601927"/>
                </a:lnTo>
                <a:lnTo>
                  <a:pt x="0" y="0"/>
                </a:lnTo>
                <a:close/>
              </a:path>
            </a:pathLst>
          </a:custGeom>
          <a:blipFill>
            <a:blip r:embed="rId27"/>
            <a:stretch>
              <a:fillRect/>
            </a:stretch>
          </a:blipFill>
        </p:spPr>
      </p:sp>
      <p:sp>
        <p:nvSpPr>
          <p:cNvPr id="40" name="TextBox 40"/>
          <p:cNvSpPr txBox="1"/>
          <p:nvPr/>
        </p:nvSpPr>
        <p:spPr>
          <a:xfrm>
            <a:off x="5297064" y="360098"/>
            <a:ext cx="7990642" cy="620707"/>
          </a:xfrm>
          <a:prstGeom prst="rect">
            <a:avLst/>
          </a:prstGeom>
        </p:spPr>
        <p:txBody>
          <a:bodyPr lIns="0" tIns="0" rIns="0" bIns="0" rtlCol="0" anchor="t">
            <a:spAutoFit/>
          </a:bodyPr>
          <a:lstStyle/>
          <a:p>
            <a:pPr algn="ctr">
              <a:lnSpc>
                <a:spcPts val="5162"/>
              </a:lnSpc>
            </a:pPr>
            <a:r>
              <a:rPr lang="en-US" sz="3687">
                <a:solidFill>
                  <a:srgbClr val="D4A373"/>
                </a:solidFill>
                <a:latin typeface="Anton"/>
                <a:ea typeface="Anton"/>
                <a:cs typeface="Anton"/>
                <a:sym typeface="Anton"/>
              </a:rPr>
              <a:t>Metro Turizm Tüketici Şikayet Dağılımı (%)</a:t>
            </a:r>
          </a:p>
        </p:txBody>
      </p:sp>
      <p:pic>
        <p:nvPicPr>
          <p:cNvPr id="41" name="Picture 41"/>
          <p:cNvPicPr>
            <a:picLocks noChangeAspect="1"/>
          </p:cNvPicPr>
          <p:nvPr/>
        </p:nvPicPr>
        <p:blipFill>
          <a:blip r:embed="rId28"/>
          <a:stretch>
            <a:fillRect/>
          </a:stretch>
        </p:blipFill>
        <p:spPr>
          <a:xfrm>
            <a:off x="799862" y="568125"/>
            <a:ext cx="7293522" cy="9767058"/>
          </a:xfrm>
          <a:prstGeom prst="rect">
            <a:avLst/>
          </a:prstGeom>
        </p:spPr>
      </p:pic>
      <p:grpSp>
        <p:nvGrpSpPr>
          <p:cNvPr id="42" name="Group 42"/>
          <p:cNvGrpSpPr/>
          <p:nvPr/>
        </p:nvGrpSpPr>
        <p:grpSpPr>
          <a:xfrm>
            <a:off x="7420322" y="5273386"/>
            <a:ext cx="5239711" cy="2070697"/>
            <a:chOff x="0" y="0"/>
            <a:chExt cx="1844855" cy="729074"/>
          </a:xfrm>
        </p:grpSpPr>
        <p:sp>
          <p:nvSpPr>
            <p:cNvPr id="43" name="Freeform 43"/>
            <p:cNvSpPr/>
            <p:nvPr/>
          </p:nvSpPr>
          <p:spPr>
            <a:xfrm>
              <a:off x="0" y="0"/>
              <a:ext cx="1844855" cy="729074"/>
            </a:xfrm>
            <a:custGeom>
              <a:avLst/>
              <a:gdLst/>
              <a:ahLst/>
              <a:cxnLst/>
              <a:rect l="l" t="t" r="r" b="b"/>
              <a:pathLst>
                <a:path w="1844855" h="729074">
                  <a:moveTo>
                    <a:pt x="36939" y="0"/>
                  </a:moveTo>
                  <a:lnTo>
                    <a:pt x="1807916" y="0"/>
                  </a:lnTo>
                  <a:cubicBezTo>
                    <a:pt x="1828317" y="0"/>
                    <a:pt x="1844855" y="16538"/>
                    <a:pt x="1844855" y="36939"/>
                  </a:cubicBezTo>
                  <a:lnTo>
                    <a:pt x="1844855" y="692135"/>
                  </a:lnTo>
                  <a:cubicBezTo>
                    <a:pt x="1844855" y="712536"/>
                    <a:pt x="1828317" y="729074"/>
                    <a:pt x="1807916" y="729074"/>
                  </a:cubicBezTo>
                  <a:lnTo>
                    <a:pt x="36939" y="729074"/>
                  </a:lnTo>
                  <a:cubicBezTo>
                    <a:pt x="16538" y="729074"/>
                    <a:pt x="0" y="712536"/>
                    <a:pt x="0" y="692135"/>
                  </a:cubicBezTo>
                  <a:lnTo>
                    <a:pt x="0" y="36939"/>
                  </a:lnTo>
                  <a:cubicBezTo>
                    <a:pt x="0" y="16538"/>
                    <a:pt x="16538" y="0"/>
                    <a:pt x="36939" y="0"/>
                  </a:cubicBezTo>
                  <a:close/>
                </a:path>
              </a:pathLst>
            </a:custGeom>
            <a:solidFill>
              <a:srgbClr val="D4A373">
                <a:alpha val="47843"/>
              </a:srgbClr>
            </a:solidFill>
          </p:spPr>
        </p:sp>
        <p:sp>
          <p:nvSpPr>
            <p:cNvPr id="44" name="TextBox 44"/>
            <p:cNvSpPr txBox="1"/>
            <p:nvPr/>
          </p:nvSpPr>
          <p:spPr>
            <a:xfrm>
              <a:off x="0" y="-47625"/>
              <a:ext cx="1844855" cy="776699"/>
            </a:xfrm>
            <a:prstGeom prst="rect">
              <a:avLst/>
            </a:prstGeom>
          </p:spPr>
          <p:txBody>
            <a:bodyPr lIns="45937" tIns="45937" rIns="45937" bIns="45937" rtlCol="0" anchor="ctr"/>
            <a:lstStyle/>
            <a:p>
              <a:pPr algn="ctr">
                <a:lnSpc>
                  <a:spcPts val="2659"/>
                </a:lnSpc>
              </a:pPr>
              <a:endParaRPr/>
            </a:p>
          </p:txBody>
        </p:sp>
      </p:grpSp>
      <p:sp>
        <p:nvSpPr>
          <p:cNvPr id="45" name="TextBox 45"/>
          <p:cNvSpPr txBox="1"/>
          <p:nvPr/>
        </p:nvSpPr>
        <p:spPr>
          <a:xfrm>
            <a:off x="7420322" y="5394505"/>
            <a:ext cx="5196993" cy="1490668"/>
          </a:xfrm>
          <a:prstGeom prst="rect">
            <a:avLst/>
          </a:prstGeom>
        </p:spPr>
        <p:txBody>
          <a:bodyPr lIns="0" tIns="0" rIns="0" bIns="0" rtlCol="0" anchor="t">
            <a:spAutoFit/>
          </a:bodyPr>
          <a:lstStyle/>
          <a:p>
            <a:pPr algn="ctr">
              <a:lnSpc>
                <a:spcPts val="2350"/>
              </a:lnSpc>
              <a:spcBef>
                <a:spcPct val="0"/>
              </a:spcBef>
            </a:pPr>
            <a:r>
              <a:rPr lang="en-US" sz="1678" b="1">
                <a:solidFill>
                  <a:srgbClr val="F7F7F7"/>
                </a:solidFill>
                <a:latin typeface="Poppins Bold"/>
                <a:ea typeface="Poppins Bold"/>
                <a:cs typeface="Poppins Bold"/>
                <a:sym typeface="Poppins Bold"/>
              </a:rPr>
              <a:t>Konfor kaynaklı şikayetler, filodaki araç kalitesinin standart olmadığını (bireysel işletmecilik modelinden kaynaklı değişkenlik) ve fiziksel hizmet standartlarının müşteri beklentisini karşılamadığını göstermektedir.</a:t>
            </a:r>
          </a:p>
        </p:txBody>
      </p:sp>
      <p:grpSp>
        <p:nvGrpSpPr>
          <p:cNvPr id="46" name="Group 46"/>
          <p:cNvGrpSpPr/>
          <p:nvPr/>
        </p:nvGrpSpPr>
        <p:grpSpPr>
          <a:xfrm>
            <a:off x="12811542" y="2942917"/>
            <a:ext cx="5239711" cy="2070697"/>
            <a:chOff x="0" y="0"/>
            <a:chExt cx="1844855" cy="729074"/>
          </a:xfrm>
        </p:grpSpPr>
        <p:sp>
          <p:nvSpPr>
            <p:cNvPr id="47" name="Freeform 47"/>
            <p:cNvSpPr/>
            <p:nvPr/>
          </p:nvSpPr>
          <p:spPr>
            <a:xfrm>
              <a:off x="0" y="0"/>
              <a:ext cx="1844855" cy="729074"/>
            </a:xfrm>
            <a:custGeom>
              <a:avLst/>
              <a:gdLst/>
              <a:ahLst/>
              <a:cxnLst/>
              <a:rect l="l" t="t" r="r" b="b"/>
              <a:pathLst>
                <a:path w="1844855" h="729074">
                  <a:moveTo>
                    <a:pt x="36939" y="0"/>
                  </a:moveTo>
                  <a:lnTo>
                    <a:pt x="1807916" y="0"/>
                  </a:lnTo>
                  <a:cubicBezTo>
                    <a:pt x="1828317" y="0"/>
                    <a:pt x="1844855" y="16538"/>
                    <a:pt x="1844855" y="36939"/>
                  </a:cubicBezTo>
                  <a:lnTo>
                    <a:pt x="1844855" y="692135"/>
                  </a:lnTo>
                  <a:cubicBezTo>
                    <a:pt x="1844855" y="712536"/>
                    <a:pt x="1828317" y="729074"/>
                    <a:pt x="1807916" y="729074"/>
                  </a:cubicBezTo>
                  <a:lnTo>
                    <a:pt x="36939" y="729074"/>
                  </a:lnTo>
                  <a:cubicBezTo>
                    <a:pt x="16538" y="729074"/>
                    <a:pt x="0" y="712536"/>
                    <a:pt x="0" y="692135"/>
                  </a:cubicBezTo>
                  <a:lnTo>
                    <a:pt x="0" y="36939"/>
                  </a:lnTo>
                  <a:cubicBezTo>
                    <a:pt x="0" y="16538"/>
                    <a:pt x="16538" y="0"/>
                    <a:pt x="36939" y="0"/>
                  </a:cubicBezTo>
                  <a:close/>
                </a:path>
              </a:pathLst>
            </a:custGeom>
            <a:solidFill>
              <a:srgbClr val="D4A373">
                <a:alpha val="47843"/>
              </a:srgbClr>
            </a:solidFill>
          </p:spPr>
        </p:sp>
        <p:sp>
          <p:nvSpPr>
            <p:cNvPr id="48" name="TextBox 48"/>
            <p:cNvSpPr txBox="1"/>
            <p:nvPr/>
          </p:nvSpPr>
          <p:spPr>
            <a:xfrm>
              <a:off x="0" y="-47625"/>
              <a:ext cx="1844855" cy="776699"/>
            </a:xfrm>
            <a:prstGeom prst="rect">
              <a:avLst/>
            </a:prstGeom>
          </p:spPr>
          <p:txBody>
            <a:bodyPr lIns="45937" tIns="45937" rIns="45937" bIns="45937" rtlCol="0" anchor="ctr"/>
            <a:lstStyle/>
            <a:p>
              <a:pPr algn="ctr">
                <a:lnSpc>
                  <a:spcPts val="2659"/>
                </a:lnSpc>
              </a:pPr>
              <a:endParaRPr/>
            </a:p>
          </p:txBody>
        </p:sp>
      </p:grpSp>
      <p:sp>
        <p:nvSpPr>
          <p:cNvPr id="49" name="TextBox 49"/>
          <p:cNvSpPr txBox="1"/>
          <p:nvPr/>
        </p:nvSpPr>
        <p:spPr>
          <a:xfrm>
            <a:off x="12660033" y="3035516"/>
            <a:ext cx="5391220" cy="1912963"/>
          </a:xfrm>
          <a:prstGeom prst="rect">
            <a:avLst/>
          </a:prstGeom>
        </p:spPr>
        <p:txBody>
          <a:bodyPr lIns="0" tIns="0" rIns="0" bIns="0" rtlCol="0" anchor="t">
            <a:spAutoFit/>
          </a:bodyPr>
          <a:lstStyle/>
          <a:p>
            <a:pPr algn="ctr">
              <a:lnSpc>
                <a:spcPts val="2523"/>
              </a:lnSpc>
              <a:spcBef>
                <a:spcPct val="0"/>
              </a:spcBef>
            </a:pPr>
            <a:r>
              <a:rPr lang="en-US" sz="1802" b="1">
                <a:solidFill>
                  <a:srgbClr val="F7F7F7"/>
                </a:solidFill>
                <a:latin typeface="Poppins Bold"/>
                <a:ea typeface="Poppins Bold"/>
                <a:cs typeface="Poppins Bold"/>
                <a:sym typeface="Poppins Bold"/>
              </a:rPr>
              <a:t>Müşterilerin %25'inin doğrudan "Müşteri Hizmetleri"nden şikayetçi olması; sorun çözme mekanizmasının yetersiz kaldığını, erişilebilirlik sorunu yaşandığını ve kriz iletişiminin yönetilemediğini ortaya koymaktadır.</a:t>
            </a:r>
          </a:p>
        </p:txBody>
      </p:sp>
      <p:grpSp>
        <p:nvGrpSpPr>
          <p:cNvPr id="50" name="Group 50"/>
          <p:cNvGrpSpPr/>
          <p:nvPr/>
        </p:nvGrpSpPr>
        <p:grpSpPr>
          <a:xfrm>
            <a:off x="12811542" y="5273386"/>
            <a:ext cx="5239711" cy="2070697"/>
            <a:chOff x="0" y="0"/>
            <a:chExt cx="1844855" cy="729074"/>
          </a:xfrm>
        </p:grpSpPr>
        <p:sp>
          <p:nvSpPr>
            <p:cNvPr id="51" name="Freeform 51"/>
            <p:cNvSpPr/>
            <p:nvPr/>
          </p:nvSpPr>
          <p:spPr>
            <a:xfrm>
              <a:off x="0" y="0"/>
              <a:ext cx="1844855" cy="729074"/>
            </a:xfrm>
            <a:custGeom>
              <a:avLst/>
              <a:gdLst/>
              <a:ahLst/>
              <a:cxnLst/>
              <a:rect l="l" t="t" r="r" b="b"/>
              <a:pathLst>
                <a:path w="1844855" h="729074">
                  <a:moveTo>
                    <a:pt x="36939" y="0"/>
                  </a:moveTo>
                  <a:lnTo>
                    <a:pt x="1807916" y="0"/>
                  </a:lnTo>
                  <a:cubicBezTo>
                    <a:pt x="1828317" y="0"/>
                    <a:pt x="1844855" y="16538"/>
                    <a:pt x="1844855" y="36939"/>
                  </a:cubicBezTo>
                  <a:lnTo>
                    <a:pt x="1844855" y="692135"/>
                  </a:lnTo>
                  <a:cubicBezTo>
                    <a:pt x="1844855" y="712536"/>
                    <a:pt x="1828317" y="729074"/>
                    <a:pt x="1807916" y="729074"/>
                  </a:cubicBezTo>
                  <a:lnTo>
                    <a:pt x="36939" y="729074"/>
                  </a:lnTo>
                  <a:cubicBezTo>
                    <a:pt x="16538" y="729074"/>
                    <a:pt x="0" y="712536"/>
                    <a:pt x="0" y="692135"/>
                  </a:cubicBezTo>
                  <a:lnTo>
                    <a:pt x="0" y="36939"/>
                  </a:lnTo>
                  <a:cubicBezTo>
                    <a:pt x="0" y="16538"/>
                    <a:pt x="16538" y="0"/>
                    <a:pt x="36939" y="0"/>
                  </a:cubicBezTo>
                  <a:close/>
                </a:path>
              </a:pathLst>
            </a:custGeom>
            <a:solidFill>
              <a:srgbClr val="D4A373">
                <a:alpha val="47843"/>
              </a:srgbClr>
            </a:solidFill>
          </p:spPr>
        </p:sp>
        <p:sp>
          <p:nvSpPr>
            <p:cNvPr id="52" name="TextBox 52"/>
            <p:cNvSpPr txBox="1"/>
            <p:nvPr/>
          </p:nvSpPr>
          <p:spPr>
            <a:xfrm>
              <a:off x="0" y="-47625"/>
              <a:ext cx="1844855" cy="776699"/>
            </a:xfrm>
            <a:prstGeom prst="rect">
              <a:avLst/>
            </a:prstGeom>
          </p:spPr>
          <p:txBody>
            <a:bodyPr lIns="45937" tIns="45937" rIns="45937" bIns="45937" rtlCol="0" anchor="ctr"/>
            <a:lstStyle/>
            <a:p>
              <a:pPr algn="ctr">
                <a:lnSpc>
                  <a:spcPts val="2659"/>
                </a:lnSpc>
              </a:pPr>
              <a:endParaRPr/>
            </a:p>
          </p:txBody>
        </p:sp>
      </p:grpSp>
      <p:sp>
        <p:nvSpPr>
          <p:cNvPr id="53" name="TextBox 53"/>
          <p:cNvSpPr txBox="1"/>
          <p:nvPr/>
        </p:nvSpPr>
        <p:spPr>
          <a:xfrm>
            <a:off x="12802908" y="5457610"/>
            <a:ext cx="5239711" cy="1645098"/>
          </a:xfrm>
          <a:prstGeom prst="rect">
            <a:avLst/>
          </a:prstGeom>
        </p:spPr>
        <p:txBody>
          <a:bodyPr lIns="0" tIns="0" rIns="0" bIns="0" rtlCol="0" anchor="t">
            <a:spAutoFit/>
          </a:bodyPr>
          <a:lstStyle/>
          <a:p>
            <a:pPr algn="ctr">
              <a:lnSpc>
                <a:spcPts val="2603"/>
              </a:lnSpc>
              <a:spcBef>
                <a:spcPct val="0"/>
              </a:spcBef>
            </a:pPr>
            <a:r>
              <a:rPr lang="en-US" sz="1859" b="1">
                <a:solidFill>
                  <a:srgbClr val="F7F7F7"/>
                </a:solidFill>
                <a:latin typeface="Poppins Bold"/>
                <a:ea typeface="Poppins Bold"/>
                <a:cs typeface="Poppins Bold"/>
                <a:sym typeface="Poppins Bold"/>
              </a:rPr>
              <a:t>İade/İptal ve personel davranışları başlıkları, kurumsal hizmet kültürünün saha personeline ve operasyonel süreçlere tam olarak entegre edilemediğini işaret etmektedir.</a:t>
            </a:r>
          </a:p>
        </p:txBody>
      </p:sp>
      <p:grpSp>
        <p:nvGrpSpPr>
          <p:cNvPr id="54" name="Group 54"/>
          <p:cNvGrpSpPr/>
          <p:nvPr/>
        </p:nvGrpSpPr>
        <p:grpSpPr>
          <a:xfrm>
            <a:off x="7472046" y="2980240"/>
            <a:ext cx="5145269" cy="2033374"/>
            <a:chOff x="0" y="0"/>
            <a:chExt cx="1844855" cy="729074"/>
          </a:xfrm>
        </p:grpSpPr>
        <p:sp>
          <p:nvSpPr>
            <p:cNvPr id="55" name="Freeform 55"/>
            <p:cNvSpPr/>
            <p:nvPr/>
          </p:nvSpPr>
          <p:spPr>
            <a:xfrm>
              <a:off x="0" y="0"/>
              <a:ext cx="1844855" cy="729074"/>
            </a:xfrm>
            <a:custGeom>
              <a:avLst/>
              <a:gdLst/>
              <a:ahLst/>
              <a:cxnLst/>
              <a:rect l="l" t="t" r="r" b="b"/>
              <a:pathLst>
                <a:path w="1844855" h="729074">
                  <a:moveTo>
                    <a:pt x="37617" y="0"/>
                  </a:moveTo>
                  <a:lnTo>
                    <a:pt x="1807238" y="0"/>
                  </a:lnTo>
                  <a:cubicBezTo>
                    <a:pt x="1828013" y="0"/>
                    <a:pt x="1844855" y="16842"/>
                    <a:pt x="1844855" y="37617"/>
                  </a:cubicBezTo>
                  <a:lnTo>
                    <a:pt x="1844855" y="691457"/>
                  </a:lnTo>
                  <a:cubicBezTo>
                    <a:pt x="1844855" y="712232"/>
                    <a:pt x="1828013" y="729074"/>
                    <a:pt x="1807238" y="729074"/>
                  </a:cubicBezTo>
                  <a:lnTo>
                    <a:pt x="37617" y="729074"/>
                  </a:lnTo>
                  <a:cubicBezTo>
                    <a:pt x="16842" y="729074"/>
                    <a:pt x="0" y="712232"/>
                    <a:pt x="0" y="691457"/>
                  </a:cubicBezTo>
                  <a:lnTo>
                    <a:pt x="0" y="37617"/>
                  </a:lnTo>
                  <a:cubicBezTo>
                    <a:pt x="0" y="16842"/>
                    <a:pt x="16842" y="0"/>
                    <a:pt x="37617" y="0"/>
                  </a:cubicBezTo>
                  <a:close/>
                </a:path>
              </a:pathLst>
            </a:custGeom>
            <a:solidFill>
              <a:srgbClr val="D4A373">
                <a:alpha val="47843"/>
              </a:srgbClr>
            </a:solidFill>
          </p:spPr>
        </p:sp>
        <p:sp>
          <p:nvSpPr>
            <p:cNvPr id="56" name="TextBox 56"/>
            <p:cNvSpPr txBox="1"/>
            <p:nvPr/>
          </p:nvSpPr>
          <p:spPr>
            <a:xfrm>
              <a:off x="0" y="-47625"/>
              <a:ext cx="1844855" cy="776699"/>
            </a:xfrm>
            <a:prstGeom prst="rect">
              <a:avLst/>
            </a:prstGeom>
          </p:spPr>
          <p:txBody>
            <a:bodyPr lIns="45937" tIns="45937" rIns="45937" bIns="45937" rtlCol="0" anchor="ctr"/>
            <a:lstStyle/>
            <a:p>
              <a:pPr algn="ctr">
                <a:lnSpc>
                  <a:spcPts val="2659"/>
                </a:lnSpc>
              </a:pPr>
              <a:endParaRPr/>
            </a:p>
          </p:txBody>
        </p:sp>
      </p:grpSp>
      <p:sp>
        <p:nvSpPr>
          <p:cNvPr id="57" name="TextBox 57"/>
          <p:cNvSpPr txBox="1"/>
          <p:nvPr/>
        </p:nvSpPr>
        <p:spPr>
          <a:xfrm>
            <a:off x="7371252" y="3082624"/>
            <a:ext cx="5337852" cy="2060876"/>
          </a:xfrm>
          <a:prstGeom prst="rect">
            <a:avLst/>
          </a:prstGeom>
        </p:spPr>
        <p:txBody>
          <a:bodyPr lIns="0" tIns="0" rIns="0" bIns="0" rtlCol="0" anchor="t">
            <a:spAutoFit/>
          </a:bodyPr>
          <a:lstStyle/>
          <a:p>
            <a:pPr algn="ctr">
              <a:lnSpc>
                <a:spcPts val="2338"/>
              </a:lnSpc>
              <a:spcBef>
                <a:spcPct val="0"/>
              </a:spcBef>
            </a:pPr>
            <a:r>
              <a:rPr lang="en-US" sz="1670" b="1">
                <a:solidFill>
                  <a:srgbClr val="F7F7F7"/>
                </a:solidFill>
                <a:latin typeface="Poppins Bold"/>
                <a:ea typeface="Poppins Bold"/>
                <a:cs typeface="Poppins Bold"/>
                <a:sym typeface="Poppins Bold"/>
              </a:rPr>
              <a:t>Şikayetlerin en büyük kalemi olan "Rötar", sefer planlamasında ve operasyonel disiplinde ciddi aksaklıklar yaşandığını göstermektedir. Bu durum, "zamanında kalkış/varış" performansının kritik seviyenin altında olduğunu kanıtlar niteliktedir.</a:t>
            </a:r>
          </a:p>
          <a:p>
            <a:pPr algn="ctr">
              <a:lnSpc>
                <a:spcPts val="2338"/>
              </a:lnSpc>
              <a:spcBef>
                <a:spcPct val="0"/>
              </a:spcBef>
            </a:pPr>
            <a:endParaRPr lang="en-US" sz="1670" b="1">
              <a:solidFill>
                <a:srgbClr val="F7F7F7"/>
              </a:solidFill>
              <a:latin typeface="Poppins Bold"/>
              <a:ea typeface="Poppins Bold"/>
              <a:cs typeface="Poppins Bold"/>
              <a:sym typeface="Poppins Bold"/>
            </a:endParaRPr>
          </a:p>
        </p:txBody>
      </p:sp>
      <p:sp>
        <p:nvSpPr>
          <p:cNvPr id="58" name="TextBox 58"/>
          <p:cNvSpPr txBox="1"/>
          <p:nvPr/>
        </p:nvSpPr>
        <p:spPr>
          <a:xfrm>
            <a:off x="69674" y="9665014"/>
            <a:ext cx="1133299" cy="196991"/>
          </a:xfrm>
          <a:prstGeom prst="rect">
            <a:avLst/>
          </a:prstGeom>
        </p:spPr>
        <p:txBody>
          <a:bodyPr lIns="0" tIns="0" rIns="0" bIns="0" rtlCol="0" anchor="t">
            <a:spAutoFit/>
          </a:bodyPr>
          <a:lstStyle/>
          <a:p>
            <a:pPr algn="ctr">
              <a:lnSpc>
                <a:spcPts val="1533"/>
              </a:lnSpc>
            </a:pPr>
            <a:r>
              <a:rPr lang="en-US" sz="1095" b="1">
                <a:solidFill>
                  <a:srgbClr val="680021"/>
                </a:solidFill>
                <a:latin typeface="DejaVu Serif Bold"/>
                <a:ea typeface="DejaVu Serif Bold"/>
                <a:cs typeface="DejaVu Serif Bold"/>
                <a:sym typeface="DejaVu Serif Bold"/>
              </a:rPr>
              <a:t>29-30.12.2025</a:t>
            </a:r>
          </a:p>
        </p:txBody>
      </p:sp>
      <p:grpSp>
        <p:nvGrpSpPr>
          <p:cNvPr id="59" name="Group 59"/>
          <p:cNvGrpSpPr/>
          <p:nvPr/>
        </p:nvGrpSpPr>
        <p:grpSpPr>
          <a:xfrm>
            <a:off x="9169627" y="9981913"/>
            <a:ext cx="51254" cy="311889"/>
            <a:chOff x="0" y="0"/>
            <a:chExt cx="13499" cy="82144"/>
          </a:xfrm>
        </p:grpSpPr>
        <p:sp>
          <p:nvSpPr>
            <p:cNvPr id="60" name="Freeform 60"/>
            <p:cNvSpPr/>
            <p:nvPr/>
          </p:nvSpPr>
          <p:spPr>
            <a:xfrm>
              <a:off x="0" y="0"/>
              <a:ext cx="13499" cy="82144"/>
            </a:xfrm>
            <a:custGeom>
              <a:avLst/>
              <a:gdLst/>
              <a:ahLst/>
              <a:cxnLst/>
              <a:rect l="l" t="t" r="r" b="b"/>
              <a:pathLst>
                <a:path w="13499" h="82144">
                  <a:moveTo>
                    <a:pt x="0" y="0"/>
                  </a:moveTo>
                  <a:lnTo>
                    <a:pt x="13499" y="0"/>
                  </a:lnTo>
                  <a:lnTo>
                    <a:pt x="13499" y="82144"/>
                  </a:lnTo>
                  <a:lnTo>
                    <a:pt x="0" y="82144"/>
                  </a:lnTo>
                  <a:close/>
                </a:path>
              </a:pathLst>
            </a:custGeom>
            <a:solidFill>
              <a:srgbClr val="D4A373"/>
            </a:solidFill>
          </p:spPr>
        </p:sp>
        <p:sp>
          <p:nvSpPr>
            <p:cNvPr id="61" name="TextBox 61"/>
            <p:cNvSpPr txBox="1"/>
            <p:nvPr/>
          </p:nvSpPr>
          <p:spPr>
            <a:xfrm>
              <a:off x="0" y="-47625"/>
              <a:ext cx="13499" cy="129769"/>
            </a:xfrm>
            <a:prstGeom prst="rect">
              <a:avLst/>
            </a:prstGeom>
          </p:spPr>
          <p:txBody>
            <a:bodyPr lIns="50800" tIns="50800" rIns="50800" bIns="50800" rtlCol="0" anchor="ctr"/>
            <a:lstStyle/>
            <a:p>
              <a:pPr algn="ctr">
                <a:lnSpc>
                  <a:spcPts val="2659"/>
                </a:lnSpc>
              </a:pPr>
              <a:endParaRPr/>
            </a:p>
          </p:txBody>
        </p:sp>
      </p:grpSp>
      <p:sp>
        <p:nvSpPr>
          <p:cNvPr id="62" name="TextBox 62"/>
          <p:cNvSpPr txBox="1"/>
          <p:nvPr/>
        </p:nvSpPr>
        <p:spPr>
          <a:xfrm>
            <a:off x="17354550" y="9641767"/>
            <a:ext cx="177294" cy="340146"/>
          </a:xfrm>
          <a:prstGeom prst="rect">
            <a:avLst/>
          </a:prstGeom>
        </p:spPr>
        <p:txBody>
          <a:bodyPr lIns="0" tIns="0" rIns="0" bIns="0" rtlCol="0" anchor="t">
            <a:spAutoFit/>
          </a:bodyPr>
          <a:lstStyle/>
          <a:p>
            <a:pPr algn="ctr">
              <a:lnSpc>
                <a:spcPts val="2776"/>
              </a:lnSpc>
            </a:pPr>
            <a:r>
              <a:rPr lang="en-US" sz="1983">
                <a:solidFill>
                  <a:srgbClr val="6E1E2D"/>
                </a:solidFill>
                <a:latin typeface="Anton"/>
                <a:ea typeface="Anton"/>
                <a:cs typeface="Anton"/>
                <a:sym typeface="Anton"/>
              </a:rPr>
              <a:t>4</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6E1E2D"/>
        </a:solidFill>
        <a:effectLst/>
      </p:bgPr>
    </p:bg>
    <p:spTree>
      <p:nvGrpSpPr>
        <p:cNvPr id="1" name=""/>
        <p:cNvGrpSpPr/>
        <p:nvPr/>
      </p:nvGrpSpPr>
      <p:grpSpPr>
        <a:xfrm>
          <a:off x="0" y="0"/>
          <a:ext cx="0" cy="0"/>
          <a:chOff x="0" y="0"/>
          <a:chExt cx="0" cy="0"/>
        </a:xfrm>
      </p:grpSpPr>
      <p:grpSp>
        <p:nvGrpSpPr>
          <p:cNvPr id="2" name="Group 2"/>
          <p:cNvGrpSpPr/>
          <p:nvPr/>
        </p:nvGrpSpPr>
        <p:grpSpPr>
          <a:xfrm>
            <a:off x="-1678115" y="0"/>
            <a:ext cx="21128215" cy="12454025"/>
            <a:chOff x="0" y="0"/>
            <a:chExt cx="28170954" cy="16605366"/>
          </a:xfrm>
        </p:grpSpPr>
        <p:sp>
          <p:nvSpPr>
            <p:cNvPr id="3" name="Freeform 3"/>
            <p:cNvSpPr/>
            <p:nvPr/>
          </p:nvSpPr>
          <p:spPr>
            <a:xfrm>
              <a:off x="2237487"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t="-33546" b="-44231"/>
              </a:stretch>
            </a:blipFill>
          </p:spPr>
        </p:sp>
        <p:grpSp>
          <p:nvGrpSpPr>
            <p:cNvPr id="4" name="Group 4"/>
            <p:cNvGrpSpPr/>
            <p:nvPr/>
          </p:nvGrpSpPr>
          <p:grpSpPr>
            <a:xfrm>
              <a:off x="2237487" y="0"/>
              <a:ext cx="24384000" cy="13716000"/>
              <a:chOff x="0" y="0"/>
              <a:chExt cx="4816593" cy="2709333"/>
            </a:xfrm>
          </p:grpSpPr>
          <p:sp>
            <p:nvSpPr>
              <p:cNvPr id="5" name="Freeform 5"/>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680021">
                  <a:alpha val="66667"/>
                </a:srgbClr>
              </a:solidFill>
            </p:spPr>
          </p:sp>
          <p:sp>
            <p:nvSpPr>
              <p:cNvPr id="6" name="TextBox 6"/>
              <p:cNvSpPr txBox="1"/>
              <p:nvPr/>
            </p:nvSpPr>
            <p:spPr>
              <a:xfrm>
                <a:off x="0" y="-47625"/>
                <a:ext cx="4816593" cy="2756958"/>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a:off x="2689828" y="605681"/>
              <a:ext cx="412932" cy="751026"/>
            </a:xfrm>
            <a:custGeom>
              <a:avLst/>
              <a:gdLst/>
              <a:ahLst/>
              <a:cxnLst/>
              <a:rect l="l" t="t" r="r" b="b"/>
              <a:pathLst>
                <a:path w="412932" h="751026">
                  <a:moveTo>
                    <a:pt x="0" y="0"/>
                  </a:moveTo>
                  <a:lnTo>
                    <a:pt x="412932" y="0"/>
                  </a:lnTo>
                  <a:lnTo>
                    <a:pt x="412932" y="751026"/>
                  </a:lnTo>
                  <a:lnTo>
                    <a:pt x="0" y="7510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a:off x="3289869" y="652144"/>
              <a:ext cx="271302" cy="657768"/>
            </a:xfrm>
            <a:custGeom>
              <a:avLst/>
              <a:gdLst/>
              <a:ahLst/>
              <a:cxnLst/>
              <a:rect l="l" t="t" r="r" b="b"/>
              <a:pathLst>
                <a:path w="271302" h="657768">
                  <a:moveTo>
                    <a:pt x="0" y="0"/>
                  </a:moveTo>
                  <a:lnTo>
                    <a:pt x="271302" y="0"/>
                  </a:lnTo>
                  <a:lnTo>
                    <a:pt x="271302" y="657768"/>
                  </a:lnTo>
                  <a:lnTo>
                    <a:pt x="0" y="6577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a:off x="3319585" y="1550236"/>
              <a:ext cx="256106" cy="226538"/>
            </a:xfrm>
            <a:custGeom>
              <a:avLst/>
              <a:gdLst/>
              <a:ahLst/>
              <a:cxnLst/>
              <a:rect l="l" t="t" r="r" b="b"/>
              <a:pathLst>
                <a:path w="256106" h="226538">
                  <a:moveTo>
                    <a:pt x="0" y="0"/>
                  </a:moveTo>
                  <a:lnTo>
                    <a:pt x="256107" y="0"/>
                  </a:lnTo>
                  <a:lnTo>
                    <a:pt x="256107" y="226538"/>
                  </a:lnTo>
                  <a:lnTo>
                    <a:pt x="0" y="22653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a:off x="3817162" y="1549427"/>
              <a:ext cx="139566" cy="228278"/>
            </a:xfrm>
            <a:custGeom>
              <a:avLst/>
              <a:gdLst/>
              <a:ahLst/>
              <a:cxnLst/>
              <a:rect l="l" t="t" r="r" b="b"/>
              <a:pathLst>
                <a:path w="139566" h="228278">
                  <a:moveTo>
                    <a:pt x="0" y="0"/>
                  </a:moveTo>
                  <a:lnTo>
                    <a:pt x="139567" y="0"/>
                  </a:lnTo>
                  <a:lnTo>
                    <a:pt x="139567" y="228278"/>
                  </a:lnTo>
                  <a:lnTo>
                    <a:pt x="0" y="22827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11"/>
            <p:cNvSpPr/>
            <p:nvPr/>
          </p:nvSpPr>
          <p:spPr>
            <a:xfrm>
              <a:off x="3749629" y="606733"/>
              <a:ext cx="411185" cy="750082"/>
            </a:xfrm>
            <a:custGeom>
              <a:avLst/>
              <a:gdLst/>
              <a:ahLst/>
              <a:cxnLst/>
              <a:rect l="l" t="t" r="r" b="b"/>
              <a:pathLst>
                <a:path w="411185" h="750082">
                  <a:moveTo>
                    <a:pt x="0" y="0"/>
                  </a:moveTo>
                  <a:lnTo>
                    <a:pt x="411185" y="0"/>
                  </a:lnTo>
                  <a:lnTo>
                    <a:pt x="411185" y="750081"/>
                  </a:lnTo>
                  <a:lnTo>
                    <a:pt x="0" y="75008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2" name="Freeform 12"/>
            <p:cNvSpPr/>
            <p:nvPr/>
          </p:nvSpPr>
          <p:spPr>
            <a:xfrm>
              <a:off x="4195103" y="1550176"/>
              <a:ext cx="200598" cy="228204"/>
            </a:xfrm>
            <a:custGeom>
              <a:avLst/>
              <a:gdLst/>
              <a:ahLst/>
              <a:cxnLst/>
              <a:rect l="l" t="t" r="r" b="b"/>
              <a:pathLst>
                <a:path w="200598" h="228204">
                  <a:moveTo>
                    <a:pt x="0" y="0"/>
                  </a:moveTo>
                  <a:lnTo>
                    <a:pt x="200599" y="0"/>
                  </a:lnTo>
                  <a:lnTo>
                    <a:pt x="200599" y="228204"/>
                  </a:lnTo>
                  <a:lnTo>
                    <a:pt x="0" y="22820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3" name="Freeform 13"/>
            <p:cNvSpPr/>
            <p:nvPr/>
          </p:nvSpPr>
          <p:spPr>
            <a:xfrm>
              <a:off x="4349454" y="652016"/>
              <a:ext cx="322986" cy="657998"/>
            </a:xfrm>
            <a:custGeom>
              <a:avLst/>
              <a:gdLst/>
              <a:ahLst/>
              <a:cxnLst/>
              <a:rect l="l" t="t" r="r" b="b"/>
              <a:pathLst>
                <a:path w="322986" h="657998">
                  <a:moveTo>
                    <a:pt x="0" y="0"/>
                  </a:moveTo>
                  <a:lnTo>
                    <a:pt x="322986" y="0"/>
                  </a:lnTo>
                  <a:lnTo>
                    <a:pt x="322986" y="657998"/>
                  </a:lnTo>
                  <a:lnTo>
                    <a:pt x="0" y="65799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4" name="Freeform 14"/>
            <p:cNvSpPr/>
            <p:nvPr/>
          </p:nvSpPr>
          <p:spPr>
            <a:xfrm>
              <a:off x="4618490" y="1550945"/>
              <a:ext cx="202676" cy="225729"/>
            </a:xfrm>
            <a:custGeom>
              <a:avLst/>
              <a:gdLst/>
              <a:ahLst/>
              <a:cxnLst/>
              <a:rect l="l" t="t" r="r" b="b"/>
              <a:pathLst>
                <a:path w="202676" h="225729">
                  <a:moveTo>
                    <a:pt x="0" y="0"/>
                  </a:moveTo>
                  <a:lnTo>
                    <a:pt x="202675" y="0"/>
                  </a:lnTo>
                  <a:lnTo>
                    <a:pt x="202675" y="225728"/>
                  </a:lnTo>
                  <a:lnTo>
                    <a:pt x="0" y="22572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5" name="Freeform 15"/>
            <p:cNvSpPr/>
            <p:nvPr/>
          </p:nvSpPr>
          <p:spPr>
            <a:xfrm>
              <a:off x="5037505" y="1551983"/>
              <a:ext cx="222970" cy="223948"/>
            </a:xfrm>
            <a:custGeom>
              <a:avLst/>
              <a:gdLst/>
              <a:ahLst/>
              <a:cxnLst/>
              <a:rect l="l" t="t" r="r" b="b"/>
              <a:pathLst>
                <a:path w="222970" h="223948">
                  <a:moveTo>
                    <a:pt x="0" y="0"/>
                  </a:moveTo>
                  <a:lnTo>
                    <a:pt x="222970" y="0"/>
                  </a:lnTo>
                  <a:lnTo>
                    <a:pt x="222970" y="223948"/>
                  </a:lnTo>
                  <a:lnTo>
                    <a:pt x="0" y="22394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6" name="Freeform 16"/>
            <p:cNvSpPr/>
            <p:nvPr/>
          </p:nvSpPr>
          <p:spPr>
            <a:xfrm>
              <a:off x="4727988" y="606915"/>
              <a:ext cx="912856" cy="773546"/>
            </a:xfrm>
            <a:custGeom>
              <a:avLst/>
              <a:gdLst/>
              <a:ahLst/>
              <a:cxnLst/>
              <a:rect l="l" t="t" r="r" b="b"/>
              <a:pathLst>
                <a:path w="912856" h="773546">
                  <a:moveTo>
                    <a:pt x="0" y="0"/>
                  </a:moveTo>
                  <a:lnTo>
                    <a:pt x="912857" y="0"/>
                  </a:lnTo>
                  <a:lnTo>
                    <a:pt x="912857" y="773546"/>
                  </a:lnTo>
                  <a:lnTo>
                    <a:pt x="0" y="773546"/>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7" name="Freeform 17"/>
            <p:cNvSpPr/>
            <p:nvPr/>
          </p:nvSpPr>
          <p:spPr>
            <a:xfrm>
              <a:off x="5659682" y="569030"/>
              <a:ext cx="600439" cy="891179"/>
            </a:xfrm>
            <a:custGeom>
              <a:avLst/>
              <a:gdLst/>
              <a:ahLst/>
              <a:cxnLst/>
              <a:rect l="l" t="t" r="r" b="b"/>
              <a:pathLst>
                <a:path w="600439" h="891179">
                  <a:moveTo>
                    <a:pt x="0" y="0"/>
                  </a:moveTo>
                  <a:lnTo>
                    <a:pt x="600439" y="0"/>
                  </a:lnTo>
                  <a:lnTo>
                    <a:pt x="600439" y="891179"/>
                  </a:lnTo>
                  <a:lnTo>
                    <a:pt x="0" y="891179"/>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18" name="Freeform 18"/>
            <p:cNvSpPr/>
            <p:nvPr/>
          </p:nvSpPr>
          <p:spPr>
            <a:xfrm>
              <a:off x="22815999" y="569030"/>
              <a:ext cx="3489825" cy="802570"/>
            </a:xfrm>
            <a:custGeom>
              <a:avLst/>
              <a:gdLst/>
              <a:ahLst/>
              <a:cxnLst/>
              <a:rect l="l" t="t" r="r" b="b"/>
              <a:pathLst>
                <a:path w="3489825" h="802570">
                  <a:moveTo>
                    <a:pt x="0" y="0"/>
                  </a:moveTo>
                  <a:lnTo>
                    <a:pt x="3489826" y="0"/>
                  </a:lnTo>
                  <a:lnTo>
                    <a:pt x="3489826" y="802570"/>
                  </a:lnTo>
                  <a:lnTo>
                    <a:pt x="0" y="802570"/>
                  </a:lnTo>
                  <a:lnTo>
                    <a:pt x="0" y="0"/>
                  </a:lnTo>
                  <a:close/>
                </a:path>
              </a:pathLst>
            </a:custGeom>
            <a:blipFill>
              <a:blip r:embed="rId25"/>
              <a:stretch>
                <a:fillRect/>
              </a:stretch>
            </a:blipFill>
          </p:spPr>
        </p:sp>
        <p:grpSp>
          <p:nvGrpSpPr>
            <p:cNvPr id="19" name="Group 19"/>
            <p:cNvGrpSpPr/>
            <p:nvPr/>
          </p:nvGrpSpPr>
          <p:grpSpPr>
            <a:xfrm rot="-4973104">
              <a:off x="23490043" y="11847778"/>
              <a:ext cx="4114800" cy="4114800"/>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F7F7"/>
              </a:solidFill>
            </p:spPr>
          </p:sp>
          <p:sp>
            <p:nvSpPr>
              <p:cNvPr id="21" name="TextBox 21"/>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22" name="Group 22"/>
            <p:cNvGrpSpPr/>
            <p:nvPr/>
          </p:nvGrpSpPr>
          <p:grpSpPr>
            <a:xfrm rot="-4973104">
              <a:off x="23628281" y="12046518"/>
              <a:ext cx="4114800" cy="4114800"/>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80021"/>
              </a:solidFill>
            </p:spPr>
          </p:sp>
          <p:sp>
            <p:nvSpPr>
              <p:cNvPr id="24" name="TextBox 24"/>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25" name="Group 25"/>
            <p:cNvGrpSpPr/>
            <p:nvPr/>
          </p:nvGrpSpPr>
          <p:grpSpPr>
            <a:xfrm rot="-4973104">
              <a:off x="23817167" y="12251580"/>
              <a:ext cx="4114800" cy="4114800"/>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4A373"/>
              </a:solidFill>
            </p:spPr>
          </p:sp>
          <p:sp>
            <p:nvSpPr>
              <p:cNvPr id="27" name="TextBox 27"/>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28" name="Group 28"/>
            <p:cNvGrpSpPr/>
            <p:nvPr/>
          </p:nvGrpSpPr>
          <p:grpSpPr>
            <a:xfrm>
              <a:off x="360174" y="11285096"/>
              <a:ext cx="4114800" cy="4114800"/>
              <a:chOff x="0" y="0"/>
              <a:chExt cx="812800" cy="812800"/>
            </a:xfrm>
          </p:grpSpPr>
          <p:sp>
            <p:nvSpPr>
              <p:cNvPr id="29" name="Freeform 2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F7F7"/>
              </a:solidFill>
            </p:spPr>
          </p:sp>
          <p:sp>
            <p:nvSpPr>
              <p:cNvPr id="30" name="TextBox 30"/>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31" name="Group 31"/>
            <p:cNvGrpSpPr/>
            <p:nvPr/>
          </p:nvGrpSpPr>
          <p:grpSpPr>
            <a:xfrm>
              <a:off x="180087" y="11446886"/>
              <a:ext cx="4114800" cy="4114800"/>
              <a:chOff x="0" y="0"/>
              <a:chExt cx="812800" cy="812800"/>
            </a:xfrm>
          </p:grpSpPr>
          <p:sp>
            <p:nvSpPr>
              <p:cNvPr id="32" name="Freeform 3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80021"/>
              </a:solidFill>
            </p:spPr>
          </p:sp>
          <p:sp>
            <p:nvSpPr>
              <p:cNvPr id="33" name="TextBox 33"/>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34" name="Group 34"/>
            <p:cNvGrpSpPr/>
            <p:nvPr/>
          </p:nvGrpSpPr>
          <p:grpSpPr>
            <a:xfrm>
              <a:off x="0" y="11659716"/>
              <a:ext cx="4114800" cy="4114800"/>
              <a:chOff x="0" y="0"/>
              <a:chExt cx="812800" cy="812800"/>
            </a:xfrm>
          </p:grpSpPr>
          <p:sp>
            <p:nvSpPr>
              <p:cNvPr id="35" name="Freeform 3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4A373"/>
              </a:solidFill>
            </p:spPr>
          </p:sp>
          <p:sp>
            <p:nvSpPr>
              <p:cNvPr id="36" name="TextBox 36"/>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sp>
        <p:nvSpPr>
          <p:cNvPr id="37" name="Freeform 37"/>
          <p:cNvSpPr/>
          <p:nvPr/>
        </p:nvSpPr>
        <p:spPr>
          <a:xfrm rot="-5400000">
            <a:off x="6025274" y="4450279"/>
            <a:ext cx="624367" cy="702253"/>
          </a:xfrm>
          <a:custGeom>
            <a:avLst/>
            <a:gdLst/>
            <a:ahLst/>
            <a:cxnLst/>
            <a:rect l="l" t="t" r="r" b="b"/>
            <a:pathLst>
              <a:path w="624367" h="702253">
                <a:moveTo>
                  <a:pt x="0" y="0"/>
                </a:moveTo>
                <a:lnTo>
                  <a:pt x="624366" y="0"/>
                </a:lnTo>
                <a:lnTo>
                  <a:pt x="624366" y="702253"/>
                </a:lnTo>
                <a:lnTo>
                  <a:pt x="0" y="702253"/>
                </a:lnTo>
                <a:lnTo>
                  <a:pt x="0" y="0"/>
                </a:lnTo>
                <a:close/>
              </a:path>
            </a:pathLst>
          </a:custGeom>
          <a:blipFill>
            <a:blip r:embed="rId26">
              <a:alphaModFix amt="6000"/>
              <a:extLst>
                <a:ext uri="{96DAC541-7B7A-43D3-8B79-37D633B846F1}">
                  <asvg:svgBlip xmlns:asvg="http://schemas.microsoft.com/office/drawing/2016/SVG/main" r:embed="rId27"/>
                </a:ext>
              </a:extLst>
            </a:blip>
            <a:stretch>
              <a:fillRect/>
            </a:stretch>
          </a:blipFill>
        </p:spPr>
      </p:sp>
      <p:sp>
        <p:nvSpPr>
          <p:cNvPr id="38" name="TextBox 38"/>
          <p:cNvSpPr txBox="1"/>
          <p:nvPr/>
        </p:nvSpPr>
        <p:spPr>
          <a:xfrm>
            <a:off x="5446501" y="4080384"/>
            <a:ext cx="7385209" cy="1873531"/>
          </a:xfrm>
          <a:prstGeom prst="rect">
            <a:avLst/>
          </a:prstGeom>
        </p:spPr>
        <p:txBody>
          <a:bodyPr lIns="0" tIns="0" rIns="0" bIns="0" rtlCol="0" anchor="t">
            <a:spAutoFit/>
          </a:bodyPr>
          <a:lstStyle/>
          <a:p>
            <a:pPr algn="ctr">
              <a:lnSpc>
                <a:spcPts val="15384"/>
              </a:lnSpc>
            </a:pPr>
            <a:r>
              <a:rPr lang="en-US" sz="10000" dirty="0">
                <a:solidFill>
                  <a:srgbClr val="680021"/>
                </a:solidFill>
                <a:latin typeface="Anton"/>
                <a:ea typeface="Anton"/>
                <a:cs typeface="Anton"/>
                <a:sym typeface="Anton"/>
              </a:rPr>
              <a:t>PAZAR ANALİZİ</a:t>
            </a:r>
          </a:p>
        </p:txBody>
      </p:sp>
      <p:sp>
        <p:nvSpPr>
          <p:cNvPr id="39" name="TextBox 39"/>
          <p:cNvSpPr txBox="1"/>
          <p:nvPr/>
        </p:nvSpPr>
        <p:spPr>
          <a:xfrm>
            <a:off x="5626610" y="4080384"/>
            <a:ext cx="7385209" cy="1873531"/>
          </a:xfrm>
          <a:prstGeom prst="rect">
            <a:avLst/>
          </a:prstGeom>
        </p:spPr>
        <p:txBody>
          <a:bodyPr lIns="0" tIns="0" rIns="0" bIns="0" rtlCol="0" anchor="t">
            <a:spAutoFit/>
          </a:bodyPr>
          <a:lstStyle/>
          <a:p>
            <a:pPr algn="ctr">
              <a:lnSpc>
                <a:spcPts val="15384"/>
              </a:lnSpc>
            </a:pPr>
            <a:r>
              <a:rPr lang="en-US" sz="10000" dirty="0">
                <a:solidFill>
                  <a:srgbClr val="D4A373"/>
                </a:solidFill>
                <a:latin typeface="Anton"/>
                <a:ea typeface="Anton"/>
                <a:cs typeface="Anton"/>
                <a:sym typeface="Anton"/>
              </a:rPr>
              <a:t>PAZAR ANALİZİ</a:t>
            </a:r>
          </a:p>
        </p:txBody>
      </p:sp>
      <p:sp>
        <p:nvSpPr>
          <p:cNvPr id="40" name="AutoShape 40"/>
          <p:cNvSpPr/>
          <p:nvPr/>
        </p:nvSpPr>
        <p:spPr>
          <a:xfrm>
            <a:off x="3722477" y="7471810"/>
            <a:ext cx="10843046" cy="82567"/>
          </a:xfrm>
          <a:prstGeom prst="rect">
            <a:avLst/>
          </a:prstGeom>
          <a:solidFill>
            <a:srgbClr val="D4A373"/>
          </a:solidFill>
        </p:spPr>
      </p:sp>
      <p:sp>
        <p:nvSpPr>
          <p:cNvPr id="41" name="AutoShape 41"/>
          <p:cNvSpPr/>
          <p:nvPr/>
        </p:nvSpPr>
        <p:spPr>
          <a:xfrm>
            <a:off x="3722477" y="2732623"/>
            <a:ext cx="10843046" cy="82567"/>
          </a:xfrm>
          <a:prstGeom prst="rect">
            <a:avLst/>
          </a:prstGeom>
          <a:solidFill>
            <a:srgbClr val="D4A373"/>
          </a:solidFill>
        </p:spPr>
      </p:sp>
      <p:sp>
        <p:nvSpPr>
          <p:cNvPr id="42" name="TextBox 42"/>
          <p:cNvSpPr txBox="1"/>
          <p:nvPr/>
        </p:nvSpPr>
        <p:spPr>
          <a:xfrm>
            <a:off x="69674" y="9665014"/>
            <a:ext cx="1133299" cy="196991"/>
          </a:xfrm>
          <a:prstGeom prst="rect">
            <a:avLst/>
          </a:prstGeom>
        </p:spPr>
        <p:txBody>
          <a:bodyPr lIns="0" tIns="0" rIns="0" bIns="0" rtlCol="0" anchor="t">
            <a:spAutoFit/>
          </a:bodyPr>
          <a:lstStyle/>
          <a:p>
            <a:pPr algn="ctr">
              <a:lnSpc>
                <a:spcPts val="1533"/>
              </a:lnSpc>
            </a:pPr>
            <a:r>
              <a:rPr lang="en-US" sz="1095" b="1">
                <a:solidFill>
                  <a:srgbClr val="680021"/>
                </a:solidFill>
                <a:latin typeface="DejaVu Serif Bold"/>
                <a:ea typeface="DejaVu Serif Bold"/>
                <a:cs typeface="DejaVu Serif Bold"/>
                <a:sym typeface="DejaVu Serif Bold"/>
              </a:rPr>
              <a:t>29-30.12.2025</a:t>
            </a:r>
          </a:p>
        </p:txBody>
      </p:sp>
      <p:grpSp>
        <p:nvGrpSpPr>
          <p:cNvPr id="43" name="Group 43"/>
          <p:cNvGrpSpPr/>
          <p:nvPr/>
        </p:nvGrpSpPr>
        <p:grpSpPr>
          <a:xfrm>
            <a:off x="9169627" y="9981913"/>
            <a:ext cx="51254" cy="311889"/>
            <a:chOff x="0" y="0"/>
            <a:chExt cx="13499" cy="82144"/>
          </a:xfrm>
        </p:grpSpPr>
        <p:sp>
          <p:nvSpPr>
            <p:cNvPr id="44" name="Freeform 44"/>
            <p:cNvSpPr/>
            <p:nvPr/>
          </p:nvSpPr>
          <p:spPr>
            <a:xfrm>
              <a:off x="0" y="0"/>
              <a:ext cx="13499" cy="82144"/>
            </a:xfrm>
            <a:custGeom>
              <a:avLst/>
              <a:gdLst/>
              <a:ahLst/>
              <a:cxnLst/>
              <a:rect l="l" t="t" r="r" b="b"/>
              <a:pathLst>
                <a:path w="13499" h="82144">
                  <a:moveTo>
                    <a:pt x="0" y="0"/>
                  </a:moveTo>
                  <a:lnTo>
                    <a:pt x="13499" y="0"/>
                  </a:lnTo>
                  <a:lnTo>
                    <a:pt x="13499" y="82144"/>
                  </a:lnTo>
                  <a:lnTo>
                    <a:pt x="0" y="82144"/>
                  </a:lnTo>
                  <a:close/>
                </a:path>
              </a:pathLst>
            </a:custGeom>
            <a:solidFill>
              <a:srgbClr val="D4A373"/>
            </a:solidFill>
          </p:spPr>
        </p:sp>
        <p:sp>
          <p:nvSpPr>
            <p:cNvPr id="45" name="TextBox 45"/>
            <p:cNvSpPr txBox="1"/>
            <p:nvPr/>
          </p:nvSpPr>
          <p:spPr>
            <a:xfrm>
              <a:off x="0" y="-47625"/>
              <a:ext cx="13499" cy="129769"/>
            </a:xfrm>
            <a:prstGeom prst="rect">
              <a:avLst/>
            </a:prstGeom>
          </p:spPr>
          <p:txBody>
            <a:bodyPr lIns="50800" tIns="50800" rIns="50800" bIns="50800" rtlCol="0" anchor="ctr"/>
            <a:lstStyle/>
            <a:p>
              <a:pPr algn="ctr">
                <a:lnSpc>
                  <a:spcPts val="2659"/>
                </a:lnSpc>
              </a:pPr>
              <a:endParaRPr/>
            </a:p>
          </p:txBody>
        </p:sp>
      </p:grpSp>
      <p:sp>
        <p:nvSpPr>
          <p:cNvPr id="46" name="TextBox 46"/>
          <p:cNvSpPr txBox="1"/>
          <p:nvPr/>
        </p:nvSpPr>
        <p:spPr>
          <a:xfrm>
            <a:off x="17354550" y="9641767"/>
            <a:ext cx="177294" cy="340146"/>
          </a:xfrm>
          <a:prstGeom prst="rect">
            <a:avLst/>
          </a:prstGeom>
        </p:spPr>
        <p:txBody>
          <a:bodyPr lIns="0" tIns="0" rIns="0" bIns="0" rtlCol="0" anchor="t">
            <a:spAutoFit/>
          </a:bodyPr>
          <a:lstStyle/>
          <a:p>
            <a:pPr algn="ctr">
              <a:lnSpc>
                <a:spcPts val="2776"/>
              </a:lnSpc>
            </a:pPr>
            <a:r>
              <a:rPr lang="en-US" sz="1983">
                <a:solidFill>
                  <a:srgbClr val="6E1E2D"/>
                </a:solidFill>
                <a:latin typeface="Anton"/>
                <a:ea typeface="Anton"/>
                <a:cs typeface="Anton"/>
                <a:sym typeface="Anton"/>
              </a:rPr>
              <a:t>5</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6E1E2D"/>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546" b="-44231"/>
            </a:stretch>
          </a:blipFill>
        </p:spPr>
      </p:sp>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680021">
                <a:alpha val="66667"/>
              </a:srgbClr>
            </a:solidFill>
          </p:spPr>
        </p:sp>
        <p:sp>
          <p:nvSpPr>
            <p:cNvPr id="5" name="TextBox 5"/>
            <p:cNvSpPr txBox="1"/>
            <p:nvPr/>
          </p:nvSpPr>
          <p:spPr>
            <a:xfrm>
              <a:off x="0" y="-47625"/>
              <a:ext cx="4816593" cy="2756958"/>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678115" y="8463822"/>
            <a:ext cx="3356231" cy="3367065"/>
            <a:chOff x="0" y="0"/>
            <a:chExt cx="4474974" cy="4489420"/>
          </a:xfrm>
        </p:grpSpPr>
        <p:grpSp>
          <p:nvGrpSpPr>
            <p:cNvPr id="7" name="Group 7"/>
            <p:cNvGrpSpPr/>
            <p:nvPr/>
          </p:nvGrpSpPr>
          <p:grpSpPr>
            <a:xfrm>
              <a:off x="360174" y="0"/>
              <a:ext cx="4114800" cy="4114800"/>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F7F7"/>
              </a:solidFill>
            </p:spPr>
          </p:sp>
          <p:sp>
            <p:nvSpPr>
              <p:cNvPr id="9" name="TextBox 9"/>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10" name="Group 10"/>
            <p:cNvGrpSpPr/>
            <p:nvPr/>
          </p:nvGrpSpPr>
          <p:grpSpPr>
            <a:xfrm>
              <a:off x="180087" y="161790"/>
              <a:ext cx="4114800" cy="4114800"/>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A5568"/>
              </a:solidFill>
            </p:spPr>
          </p:sp>
          <p:sp>
            <p:nvSpPr>
              <p:cNvPr id="12" name="TextBox 12"/>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3"/>
            <p:cNvGrpSpPr/>
            <p:nvPr/>
          </p:nvGrpSpPr>
          <p:grpSpPr>
            <a:xfrm>
              <a:off x="0" y="374620"/>
              <a:ext cx="4114800" cy="4114800"/>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4A373"/>
              </a:solidFill>
            </p:spPr>
          </p:sp>
          <p:sp>
            <p:nvSpPr>
              <p:cNvPr id="15" name="TextBox 15"/>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grpSp>
        <p:nvGrpSpPr>
          <p:cNvPr id="16" name="Group 16"/>
          <p:cNvGrpSpPr/>
          <p:nvPr/>
        </p:nvGrpSpPr>
        <p:grpSpPr>
          <a:xfrm>
            <a:off x="15760177" y="8706594"/>
            <a:ext cx="3689923" cy="3747431"/>
            <a:chOff x="0" y="0"/>
            <a:chExt cx="4919898" cy="4996575"/>
          </a:xfrm>
        </p:grpSpPr>
        <p:grpSp>
          <p:nvGrpSpPr>
            <p:cNvPr id="17" name="Group 17"/>
            <p:cNvGrpSpPr/>
            <p:nvPr/>
          </p:nvGrpSpPr>
          <p:grpSpPr>
            <a:xfrm rot="-4973104">
              <a:off x="238987" y="238987"/>
              <a:ext cx="4114800" cy="4114800"/>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F7F7"/>
              </a:solidFill>
            </p:spPr>
          </p:sp>
          <p:sp>
            <p:nvSpPr>
              <p:cNvPr id="19" name="TextBox 19"/>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rot="-4973104">
              <a:off x="377225" y="437726"/>
              <a:ext cx="4114800" cy="4114800"/>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A5568"/>
              </a:solidFill>
            </p:spPr>
          </p:sp>
          <p:sp>
            <p:nvSpPr>
              <p:cNvPr id="22" name="TextBox 22"/>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p:cNvGrpSpPr/>
            <p:nvPr/>
          </p:nvGrpSpPr>
          <p:grpSpPr>
            <a:xfrm rot="-4973104">
              <a:off x="566111" y="642788"/>
              <a:ext cx="4114800" cy="4114800"/>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4A373"/>
              </a:solidFill>
            </p:spPr>
          </p:sp>
          <p:sp>
            <p:nvSpPr>
              <p:cNvPr id="25" name="TextBox 25"/>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grpSp>
        <p:nvGrpSpPr>
          <p:cNvPr id="26" name="Group 26"/>
          <p:cNvGrpSpPr/>
          <p:nvPr/>
        </p:nvGrpSpPr>
        <p:grpSpPr>
          <a:xfrm>
            <a:off x="339255" y="426773"/>
            <a:ext cx="2677720" cy="907012"/>
            <a:chOff x="0" y="0"/>
            <a:chExt cx="3570294" cy="1209349"/>
          </a:xfrm>
        </p:grpSpPr>
        <p:sp>
          <p:nvSpPr>
            <p:cNvPr id="27" name="Freeform 27"/>
            <p:cNvSpPr/>
            <p:nvPr/>
          </p:nvSpPr>
          <p:spPr>
            <a:xfrm>
              <a:off x="0" y="36650"/>
              <a:ext cx="412932" cy="751026"/>
            </a:xfrm>
            <a:custGeom>
              <a:avLst/>
              <a:gdLst/>
              <a:ahLst/>
              <a:cxnLst/>
              <a:rect l="l" t="t" r="r" b="b"/>
              <a:pathLst>
                <a:path w="412932" h="751026">
                  <a:moveTo>
                    <a:pt x="0" y="0"/>
                  </a:moveTo>
                  <a:lnTo>
                    <a:pt x="412932" y="0"/>
                  </a:lnTo>
                  <a:lnTo>
                    <a:pt x="412932" y="751026"/>
                  </a:lnTo>
                  <a:lnTo>
                    <a:pt x="0" y="7510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8" name="Freeform 28"/>
            <p:cNvSpPr/>
            <p:nvPr/>
          </p:nvSpPr>
          <p:spPr>
            <a:xfrm>
              <a:off x="600041" y="83114"/>
              <a:ext cx="271302" cy="657768"/>
            </a:xfrm>
            <a:custGeom>
              <a:avLst/>
              <a:gdLst/>
              <a:ahLst/>
              <a:cxnLst/>
              <a:rect l="l" t="t" r="r" b="b"/>
              <a:pathLst>
                <a:path w="271302" h="657768">
                  <a:moveTo>
                    <a:pt x="0" y="0"/>
                  </a:moveTo>
                  <a:lnTo>
                    <a:pt x="271302" y="0"/>
                  </a:lnTo>
                  <a:lnTo>
                    <a:pt x="271302" y="657768"/>
                  </a:lnTo>
                  <a:lnTo>
                    <a:pt x="0" y="6577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9" name="Freeform 29"/>
            <p:cNvSpPr/>
            <p:nvPr/>
          </p:nvSpPr>
          <p:spPr>
            <a:xfrm>
              <a:off x="629758" y="981206"/>
              <a:ext cx="256106" cy="226538"/>
            </a:xfrm>
            <a:custGeom>
              <a:avLst/>
              <a:gdLst/>
              <a:ahLst/>
              <a:cxnLst/>
              <a:rect l="l" t="t" r="r" b="b"/>
              <a:pathLst>
                <a:path w="256106" h="226538">
                  <a:moveTo>
                    <a:pt x="0" y="0"/>
                  </a:moveTo>
                  <a:lnTo>
                    <a:pt x="256106" y="0"/>
                  </a:lnTo>
                  <a:lnTo>
                    <a:pt x="256106" y="226538"/>
                  </a:lnTo>
                  <a:lnTo>
                    <a:pt x="0" y="22653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30" name="Freeform 30"/>
            <p:cNvSpPr/>
            <p:nvPr/>
          </p:nvSpPr>
          <p:spPr>
            <a:xfrm>
              <a:off x="1127335" y="980397"/>
              <a:ext cx="139566" cy="228278"/>
            </a:xfrm>
            <a:custGeom>
              <a:avLst/>
              <a:gdLst/>
              <a:ahLst/>
              <a:cxnLst/>
              <a:rect l="l" t="t" r="r" b="b"/>
              <a:pathLst>
                <a:path w="139566" h="228278">
                  <a:moveTo>
                    <a:pt x="0" y="0"/>
                  </a:moveTo>
                  <a:lnTo>
                    <a:pt x="139566" y="0"/>
                  </a:lnTo>
                  <a:lnTo>
                    <a:pt x="139566" y="228278"/>
                  </a:lnTo>
                  <a:lnTo>
                    <a:pt x="0" y="22827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1" name="Freeform 31"/>
            <p:cNvSpPr/>
            <p:nvPr/>
          </p:nvSpPr>
          <p:spPr>
            <a:xfrm>
              <a:off x="1059801" y="37702"/>
              <a:ext cx="411185" cy="750082"/>
            </a:xfrm>
            <a:custGeom>
              <a:avLst/>
              <a:gdLst/>
              <a:ahLst/>
              <a:cxnLst/>
              <a:rect l="l" t="t" r="r" b="b"/>
              <a:pathLst>
                <a:path w="411185" h="750082">
                  <a:moveTo>
                    <a:pt x="0" y="0"/>
                  </a:moveTo>
                  <a:lnTo>
                    <a:pt x="411185" y="0"/>
                  </a:lnTo>
                  <a:lnTo>
                    <a:pt x="411185" y="750082"/>
                  </a:lnTo>
                  <a:lnTo>
                    <a:pt x="0" y="75008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2" name="Freeform 32"/>
            <p:cNvSpPr/>
            <p:nvPr/>
          </p:nvSpPr>
          <p:spPr>
            <a:xfrm>
              <a:off x="1505276" y="981145"/>
              <a:ext cx="200598" cy="228204"/>
            </a:xfrm>
            <a:custGeom>
              <a:avLst/>
              <a:gdLst/>
              <a:ahLst/>
              <a:cxnLst/>
              <a:rect l="l" t="t" r="r" b="b"/>
              <a:pathLst>
                <a:path w="200598" h="228204">
                  <a:moveTo>
                    <a:pt x="0" y="0"/>
                  </a:moveTo>
                  <a:lnTo>
                    <a:pt x="200598" y="0"/>
                  </a:lnTo>
                  <a:lnTo>
                    <a:pt x="200598" y="228204"/>
                  </a:lnTo>
                  <a:lnTo>
                    <a:pt x="0" y="22820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33" name="Freeform 33"/>
            <p:cNvSpPr/>
            <p:nvPr/>
          </p:nvSpPr>
          <p:spPr>
            <a:xfrm>
              <a:off x="1659626" y="82986"/>
              <a:ext cx="322986" cy="657998"/>
            </a:xfrm>
            <a:custGeom>
              <a:avLst/>
              <a:gdLst/>
              <a:ahLst/>
              <a:cxnLst/>
              <a:rect l="l" t="t" r="r" b="b"/>
              <a:pathLst>
                <a:path w="322986" h="657998">
                  <a:moveTo>
                    <a:pt x="0" y="0"/>
                  </a:moveTo>
                  <a:lnTo>
                    <a:pt x="322986" y="0"/>
                  </a:lnTo>
                  <a:lnTo>
                    <a:pt x="322986" y="657997"/>
                  </a:lnTo>
                  <a:lnTo>
                    <a:pt x="0" y="65799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34" name="Freeform 34"/>
            <p:cNvSpPr/>
            <p:nvPr/>
          </p:nvSpPr>
          <p:spPr>
            <a:xfrm>
              <a:off x="1928662" y="981914"/>
              <a:ext cx="202676" cy="225729"/>
            </a:xfrm>
            <a:custGeom>
              <a:avLst/>
              <a:gdLst/>
              <a:ahLst/>
              <a:cxnLst/>
              <a:rect l="l" t="t" r="r" b="b"/>
              <a:pathLst>
                <a:path w="202676" h="225729">
                  <a:moveTo>
                    <a:pt x="0" y="0"/>
                  </a:moveTo>
                  <a:lnTo>
                    <a:pt x="202676" y="0"/>
                  </a:lnTo>
                  <a:lnTo>
                    <a:pt x="202676" y="225729"/>
                  </a:lnTo>
                  <a:lnTo>
                    <a:pt x="0" y="22572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35" name="Freeform 35"/>
            <p:cNvSpPr/>
            <p:nvPr/>
          </p:nvSpPr>
          <p:spPr>
            <a:xfrm>
              <a:off x="2347678" y="982953"/>
              <a:ext cx="222970" cy="223948"/>
            </a:xfrm>
            <a:custGeom>
              <a:avLst/>
              <a:gdLst/>
              <a:ahLst/>
              <a:cxnLst/>
              <a:rect l="l" t="t" r="r" b="b"/>
              <a:pathLst>
                <a:path w="222970" h="223948">
                  <a:moveTo>
                    <a:pt x="0" y="0"/>
                  </a:moveTo>
                  <a:lnTo>
                    <a:pt x="222970" y="0"/>
                  </a:lnTo>
                  <a:lnTo>
                    <a:pt x="222970" y="223948"/>
                  </a:lnTo>
                  <a:lnTo>
                    <a:pt x="0" y="22394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36" name="Freeform 36"/>
            <p:cNvSpPr/>
            <p:nvPr/>
          </p:nvSpPr>
          <p:spPr>
            <a:xfrm>
              <a:off x="2038161" y="37884"/>
              <a:ext cx="912856" cy="773546"/>
            </a:xfrm>
            <a:custGeom>
              <a:avLst/>
              <a:gdLst/>
              <a:ahLst/>
              <a:cxnLst/>
              <a:rect l="l" t="t" r="r" b="b"/>
              <a:pathLst>
                <a:path w="912856" h="773546">
                  <a:moveTo>
                    <a:pt x="0" y="0"/>
                  </a:moveTo>
                  <a:lnTo>
                    <a:pt x="912856" y="0"/>
                  </a:lnTo>
                  <a:lnTo>
                    <a:pt x="912856" y="773547"/>
                  </a:lnTo>
                  <a:lnTo>
                    <a:pt x="0" y="773547"/>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37" name="Freeform 37"/>
            <p:cNvSpPr/>
            <p:nvPr/>
          </p:nvSpPr>
          <p:spPr>
            <a:xfrm>
              <a:off x="2969855" y="0"/>
              <a:ext cx="600439" cy="891179"/>
            </a:xfrm>
            <a:custGeom>
              <a:avLst/>
              <a:gdLst/>
              <a:ahLst/>
              <a:cxnLst/>
              <a:rect l="l" t="t" r="r" b="b"/>
              <a:pathLst>
                <a:path w="600439" h="891179">
                  <a:moveTo>
                    <a:pt x="0" y="0"/>
                  </a:moveTo>
                  <a:lnTo>
                    <a:pt x="600439" y="0"/>
                  </a:lnTo>
                  <a:lnTo>
                    <a:pt x="600439" y="891179"/>
                  </a:lnTo>
                  <a:lnTo>
                    <a:pt x="0" y="891179"/>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grpSp>
      <p:sp>
        <p:nvSpPr>
          <p:cNvPr id="38" name="Freeform 38"/>
          <p:cNvSpPr/>
          <p:nvPr/>
        </p:nvSpPr>
        <p:spPr>
          <a:xfrm>
            <a:off x="15433884" y="426773"/>
            <a:ext cx="2617369" cy="601927"/>
          </a:xfrm>
          <a:custGeom>
            <a:avLst/>
            <a:gdLst/>
            <a:ahLst/>
            <a:cxnLst/>
            <a:rect l="l" t="t" r="r" b="b"/>
            <a:pathLst>
              <a:path w="2617369" h="601927">
                <a:moveTo>
                  <a:pt x="0" y="0"/>
                </a:moveTo>
                <a:lnTo>
                  <a:pt x="2617369" y="0"/>
                </a:lnTo>
                <a:lnTo>
                  <a:pt x="2617369" y="601927"/>
                </a:lnTo>
                <a:lnTo>
                  <a:pt x="0" y="601927"/>
                </a:lnTo>
                <a:lnTo>
                  <a:pt x="0" y="0"/>
                </a:lnTo>
                <a:close/>
              </a:path>
            </a:pathLst>
          </a:custGeom>
          <a:blipFill>
            <a:blip r:embed="rId25"/>
            <a:stretch>
              <a:fillRect/>
            </a:stretch>
          </a:blipFill>
        </p:spPr>
      </p:sp>
      <p:pic>
        <p:nvPicPr>
          <p:cNvPr id="39" name="Picture 39"/>
          <p:cNvPicPr>
            <a:picLocks noChangeAspect="1"/>
          </p:cNvPicPr>
          <p:nvPr/>
        </p:nvPicPr>
        <p:blipFill>
          <a:blip r:embed="rId26"/>
          <a:stretch>
            <a:fillRect/>
          </a:stretch>
        </p:blipFill>
        <p:spPr>
          <a:xfrm>
            <a:off x="894133" y="1863922"/>
            <a:ext cx="9407783" cy="6559155"/>
          </a:xfrm>
          <a:prstGeom prst="rect">
            <a:avLst/>
          </a:prstGeom>
        </p:spPr>
      </p:pic>
      <p:sp>
        <p:nvSpPr>
          <p:cNvPr id="40" name="TextBox 40"/>
          <p:cNvSpPr txBox="1"/>
          <p:nvPr/>
        </p:nvSpPr>
        <p:spPr>
          <a:xfrm>
            <a:off x="5836060" y="360098"/>
            <a:ext cx="6912650" cy="1268407"/>
          </a:xfrm>
          <a:prstGeom prst="rect">
            <a:avLst/>
          </a:prstGeom>
        </p:spPr>
        <p:txBody>
          <a:bodyPr lIns="0" tIns="0" rIns="0" bIns="0" rtlCol="0" anchor="t">
            <a:spAutoFit/>
          </a:bodyPr>
          <a:lstStyle/>
          <a:p>
            <a:pPr algn="ctr">
              <a:lnSpc>
                <a:spcPts val="5162"/>
              </a:lnSpc>
            </a:pPr>
            <a:r>
              <a:rPr lang="en-US" sz="3687">
                <a:solidFill>
                  <a:srgbClr val="D4A373"/>
                </a:solidFill>
                <a:latin typeface="Anton"/>
                <a:ea typeface="Anton"/>
                <a:cs typeface="Anton"/>
                <a:sym typeface="Anton"/>
              </a:rPr>
              <a:t>ŞEHİRLER ARASI SEYAHAT FİRMALARININ </a:t>
            </a:r>
          </a:p>
          <a:p>
            <a:pPr algn="ctr">
              <a:lnSpc>
                <a:spcPts val="5162"/>
              </a:lnSpc>
            </a:pPr>
            <a:r>
              <a:rPr lang="en-US" sz="3687">
                <a:solidFill>
                  <a:srgbClr val="D4A373"/>
                </a:solidFill>
                <a:latin typeface="Anton"/>
                <a:ea typeface="Anton"/>
                <a:cs typeface="Anton"/>
                <a:sym typeface="Anton"/>
              </a:rPr>
              <a:t>PAZAR DAĞILIMI</a:t>
            </a:r>
          </a:p>
        </p:txBody>
      </p:sp>
      <p:grpSp>
        <p:nvGrpSpPr>
          <p:cNvPr id="41" name="Group 41"/>
          <p:cNvGrpSpPr/>
          <p:nvPr/>
        </p:nvGrpSpPr>
        <p:grpSpPr>
          <a:xfrm>
            <a:off x="11239402" y="3953989"/>
            <a:ext cx="6019898" cy="2379022"/>
            <a:chOff x="0" y="0"/>
            <a:chExt cx="1844855" cy="729074"/>
          </a:xfrm>
        </p:grpSpPr>
        <p:sp>
          <p:nvSpPr>
            <p:cNvPr id="42" name="Freeform 42"/>
            <p:cNvSpPr/>
            <p:nvPr/>
          </p:nvSpPr>
          <p:spPr>
            <a:xfrm>
              <a:off x="0" y="0"/>
              <a:ext cx="1844855" cy="729074"/>
            </a:xfrm>
            <a:custGeom>
              <a:avLst/>
              <a:gdLst/>
              <a:ahLst/>
              <a:cxnLst/>
              <a:rect l="l" t="t" r="r" b="b"/>
              <a:pathLst>
                <a:path w="1844855" h="729074">
                  <a:moveTo>
                    <a:pt x="32151" y="0"/>
                  </a:moveTo>
                  <a:lnTo>
                    <a:pt x="1812703" y="0"/>
                  </a:lnTo>
                  <a:cubicBezTo>
                    <a:pt x="1830460" y="0"/>
                    <a:pt x="1844855" y="14395"/>
                    <a:pt x="1844855" y="32151"/>
                  </a:cubicBezTo>
                  <a:lnTo>
                    <a:pt x="1844855" y="696922"/>
                  </a:lnTo>
                  <a:cubicBezTo>
                    <a:pt x="1844855" y="714679"/>
                    <a:pt x="1830460" y="729074"/>
                    <a:pt x="1812703" y="729074"/>
                  </a:cubicBezTo>
                  <a:lnTo>
                    <a:pt x="32151" y="729074"/>
                  </a:lnTo>
                  <a:cubicBezTo>
                    <a:pt x="14395" y="729074"/>
                    <a:pt x="0" y="714679"/>
                    <a:pt x="0" y="696922"/>
                  </a:cubicBezTo>
                  <a:lnTo>
                    <a:pt x="0" y="32151"/>
                  </a:lnTo>
                  <a:cubicBezTo>
                    <a:pt x="0" y="14395"/>
                    <a:pt x="14395" y="0"/>
                    <a:pt x="32151" y="0"/>
                  </a:cubicBezTo>
                  <a:close/>
                </a:path>
              </a:pathLst>
            </a:custGeom>
            <a:solidFill>
              <a:srgbClr val="D4A373">
                <a:alpha val="47843"/>
              </a:srgbClr>
            </a:solidFill>
          </p:spPr>
        </p:sp>
        <p:sp>
          <p:nvSpPr>
            <p:cNvPr id="43" name="TextBox 43"/>
            <p:cNvSpPr txBox="1"/>
            <p:nvPr/>
          </p:nvSpPr>
          <p:spPr>
            <a:xfrm>
              <a:off x="0" y="-47625"/>
              <a:ext cx="1844855" cy="776699"/>
            </a:xfrm>
            <a:prstGeom prst="rect">
              <a:avLst/>
            </a:prstGeom>
          </p:spPr>
          <p:txBody>
            <a:bodyPr lIns="45937" tIns="45937" rIns="45937" bIns="45937" rtlCol="0" anchor="ctr"/>
            <a:lstStyle/>
            <a:p>
              <a:pPr algn="ctr">
                <a:lnSpc>
                  <a:spcPts val="2659"/>
                </a:lnSpc>
              </a:pPr>
              <a:endParaRPr/>
            </a:p>
          </p:txBody>
        </p:sp>
      </p:grpSp>
      <p:sp>
        <p:nvSpPr>
          <p:cNvPr id="44" name="TextBox 44"/>
          <p:cNvSpPr txBox="1"/>
          <p:nvPr/>
        </p:nvSpPr>
        <p:spPr>
          <a:xfrm>
            <a:off x="11416759" y="4519291"/>
            <a:ext cx="5665184" cy="1221277"/>
          </a:xfrm>
          <a:prstGeom prst="rect">
            <a:avLst/>
          </a:prstGeom>
        </p:spPr>
        <p:txBody>
          <a:bodyPr lIns="0" tIns="0" rIns="0" bIns="0" rtlCol="0" anchor="t">
            <a:spAutoFit/>
          </a:bodyPr>
          <a:lstStyle/>
          <a:p>
            <a:pPr algn="ctr">
              <a:lnSpc>
                <a:spcPts val="2423"/>
              </a:lnSpc>
              <a:spcBef>
                <a:spcPct val="0"/>
              </a:spcBef>
            </a:pPr>
            <a:r>
              <a:rPr lang="en-US" sz="1731" b="1">
                <a:solidFill>
                  <a:srgbClr val="F7F7F7"/>
                </a:solidFill>
                <a:latin typeface="Poppins Bold"/>
                <a:ea typeface="Poppins Bold"/>
                <a:cs typeface="Poppins Bold"/>
                <a:sym typeface="Poppins Bold"/>
              </a:rPr>
              <a:t>Metro Turizm'in %18'lik pazar payı, şirketin yaşadığı itibar erozyonu ve operasyonel sorunlara rağmen sahadaki gücünü koruduğunu gösteren en önemli veridir.</a:t>
            </a:r>
          </a:p>
        </p:txBody>
      </p:sp>
      <p:sp>
        <p:nvSpPr>
          <p:cNvPr id="45" name="TextBox 45"/>
          <p:cNvSpPr txBox="1"/>
          <p:nvPr/>
        </p:nvSpPr>
        <p:spPr>
          <a:xfrm>
            <a:off x="69674" y="9665014"/>
            <a:ext cx="1133299" cy="196991"/>
          </a:xfrm>
          <a:prstGeom prst="rect">
            <a:avLst/>
          </a:prstGeom>
        </p:spPr>
        <p:txBody>
          <a:bodyPr lIns="0" tIns="0" rIns="0" bIns="0" rtlCol="0" anchor="t">
            <a:spAutoFit/>
          </a:bodyPr>
          <a:lstStyle/>
          <a:p>
            <a:pPr algn="ctr">
              <a:lnSpc>
                <a:spcPts val="1533"/>
              </a:lnSpc>
            </a:pPr>
            <a:r>
              <a:rPr lang="en-US" sz="1095" b="1">
                <a:solidFill>
                  <a:srgbClr val="680021"/>
                </a:solidFill>
                <a:latin typeface="DejaVu Serif Bold"/>
                <a:ea typeface="DejaVu Serif Bold"/>
                <a:cs typeface="DejaVu Serif Bold"/>
                <a:sym typeface="DejaVu Serif Bold"/>
              </a:rPr>
              <a:t>29-30.12.2025</a:t>
            </a:r>
          </a:p>
        </p:txBody>
      </p:sp>
      <p:grpSp>
        <p:nvGrpSpPr>
          <p:cNvPr id="46" name="Group 46"/>
          <p:cNvGrpSpPr/>
          <p:nvPr/>
        </p:nvGrpSpPr>
        <p:grpSpPr>
          <a:xfrm>
            <a:off x="9169627" y="9981913"/>
            <a:ext cx="51254" cy="311889"/>
            <a:chOff x="0" y="0"/>
            <a:chExt cx="13499" cy="82144"/>
          </a:xfrm>
        </p:grpSpPr>
        <p:sp>
          <p:nvSpPr>
            <p:cNvPr id="47" name="Freeform 47"/>
            <p:cNvSpPr/>
            <p:nvPr/>
          </p:nvSpPr>
          <p:spPr>
            <a:xfrm>
              <a:off x="0" y="0"/>
              <a:ext cx="13499" cy="82144"/>
            </a:xfrm>
            <a:custGeom>
              <a:avLst/>
              <a:gdLst/>
              <a:ahLst/>
              <a:cxnLst/>
              <a:rect l="l" t="t" r="r" b="b"/>
              <a:pathLst>
                <a:path w="13499" h="82144">
                  <a:moveTo>
                    <a:pt x="0" y="0"/>
                  </a:moveTo>
                  <a:lnTo>
                    <a:pt x="13499" y="0"/>
                  </a:lnTo>
                  <a:lnTo>
                    <a:pt x="13499" y="82144"/>
                  </a:lnTo>
                  <a:lnTo>
                    <a:pt x="0" y="82144"/>
                  </a:lnTo>
                  <a:close/>
                </a:path>
              </a:pathLst>
            </a:custGeom>
            <a:solidFill>
              <a:srgbClr val="D4A373"/>
            </a:solidFill>
          </p:spPr>
        </p:sp>
        <p:sp>
          <p:nvSpPr>
            <p:cNvPr id="48" name="TextBox 48"/>
            <p:cNvSpPr txBox="1"/>
            <p:nvPr/>
          </p:nvSpPr>
          <p:spPr>
            <a:xfrm>
              <a:off x="0" y="-47625"/>
              <a:ext cx="13499" cy="129769"/>
            </a:xfrm>
            <a:prstGeom prst="rect">
              <a:avLst/>
            </a:prstGeom>
          </p:spPr>
          <p:txBody>
            <a:bodyPr lIns="50800" tIns="50800" rIns="50800" bIns="50800" rtlCol="0" anchor="ctr"/>
            <a:lstStyle/>
            <a:p>
              <a:pPr algn="ctr">
                <a:lnSpc>
                  <a:spcPts val="2659"/>
                </a:lnSpc>
              </a:pPr>
              <a:endParaRPr/>
            </a:p>
          </p:txBody>
        </p:sp>
      </p:grpSp>
      <p:sp>
        <p:nvSpPr>
          <p:cNvPr id="49" name="TextBox 49"/>
          <p:cNvSpPr txBox="1"/>
          <p:nvPr/>
        </p:nvSpPr>
        <p:spPr>
          <a:xfrm>
            <a:off x="17354550" y="9641767"/>
            <a:ext cx="177294" cy="340146"/>
          </a:xfrm>
          <a:prstGeom prst="rect">
            <a:avLst/>
          </a:prstGeom>
        </p:spPr>
        <p:txBody>
          <a:bodyPr lIns="0" tIns="0" rIns="0" bIns="0" rtlCol="0" anchor="t">
            <a:spAutoFit/>
          </a:bodyPr>
          <a:lstStyle/>
          <a:p>
            <a:pPr algn="ctr">
              <a:lnSpc>
                <a:spcPts val="2776"/>
              </a:lnSpc>
            </a:pPr>
            <a:r>
              <a:rPr lang="en-US" sz="1983">
                <a:solidFill>
                  <a:srgbClr val="6E1E2D"/>
                </a:solidFill>
                <a:latin typeface="Anton"/>
                <a:ea typeface="Anton"/>
                <a:cs typeface="Anton"/>
                <a:sym typeface="Anton"/>
              </a:rPr>
              <a:t>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6E1E2D"/>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546" b="-44231"/>
            </a:stretch>
          </a:blipFill>
        </p:spPr>
      </p:sp>
      <p:grpSp>
        <p:nvGrpSpPr>
          <p:cNvPr id="3" name="Group 3"/>
          <p:cNvGrpSpPr/>
          <p:nvPr/>
        </p:nvGrpSpPr>
        <p:grpSpPr>
          <a:xfrm>
            <a:off x="0" y="0"/>
            <a:ext cx="18288000" cy="10287000"/>
            <a:chOff x="0" y="0"/>
            <a:chExt cx="4816593" cy="2709333"/>
          </a:xfrm>
        </p:grpSpPr>
        <p:sp>
          <p:nvSpPr>
            <p:cNvPr id="4" name="Freeform 4"/>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680021">
                <a:alpha val="66667"/>
              </a:srgbClr>
            </a:solidFill>
          </p:spPr>
        </p:sp>
        <p:sp>
          <p:nvSpPr>
            <p:cNvPr id="5" name="TextBox 5"/>
            <p:cNvSpPr txBox="1"/>
            <p:nvPr/>
          </p:nvSpPr>
          <p:spPr>
            <a:xfrm>
              <a:off x="0" y="-47625"/>
              <a:ext cx="4816593" cy="2756958"/>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678115" y="8463822"/>
            <a:ext cx="3356231" cy="3367065"/>
            <a:chOff x="0" y="0"/>
            <a:chExt cx="4474974" cy="4489420"/>
          </a:xfrm>
        </p:grpSpPr>
        <p:grpSp>
          <p:nvGrpSpPr>
            <p:cNvPr id="7" name="Group 7"/>
            <p:cNvGrpSpPr/>
            <p:nvPr/>
          </p:nvGrpSpPr>
          <p:grpSpPr>
            <a:xfrm>
              <a:off x="360174" y="0"/>
              <a:ext cx="4114800" cy="4114800"/>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F7F7"/>
              </a:solidFill>
            </p:spPr>
          </p:sp>
          <p:sp>
            <p:nvSpPr>
              <p:cNvPr id="9" name="TextBox 9"/>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10" name="Group 10"/>
            <p:cNvGrpSpPr/>
            <p:nvPr/>
          </p:nvGrpSpPr>
          <p:grpSpPr>
            <a:xfrm>
              <a:off x="180087" y="161790"/>
              <a:ext cx="4114800" cy="4114800"/>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A5568"/>
              </a:solidFill>
            </p:spPr>
          </p:sp>
          <p:sp>
            <p:nvSpPr>
              <p:cNvPr id="12" name="TextBox 12"/>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3"/>
            <p:cNvGrpSpPr/>
            <p:nvPr/>
          </p:nvGrpSpPr>
          <p:grpSpPr>
            <a:xfrm>
              <a:off x="0" y="374620"/>
              <a:ext cx="4114800" cy="4114800"/>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4A373"/>
              </a:solidFill>
            </p:spPr>
          </p:sp>
          <p:sp>
            <p:nvSpPr>
              <p:cNvPr id="15" name="TextBox 15"/>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grpSp>
        <p:nvGrpSpPr>
          <p:cNvPr id="16" name="Group 16"/>
          <p:cNvGrpSpPr/>
          <p:nvPr/>
        </p:nvGrpSpPr>
        <p:grpSpPr>
          <a:xfrm>
            <a:off x="15760177" y="8706594"/>
            <a:ext cx="3689923" cy="3747431"/>
            <a:chOff x="0" y="0"/>
            <a:chExt cx="4919898" cy="4996575"/>
          </a:xfrm>
        </p:grpSpPr>
        <p:grpSp>
          <p:nvGrpSpPr>
            <p:cNvPr id="17" name="Group 17"/>
            <p:cNvGrpSpPr/>
            <p:nvPr/>
          </p:nvGrpSpPr>
          <p:grpSpPr>
            <a:xfrm rot="-4973104">
              <a:off x="238987" y="238987"/>
              <a:ext cx="4114800" cy="4114800"/>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F7F7"/>
              </a:solidFill>
            </p:spPr>
          </p:sp>
          <p:sp>
            <p:nvSpPr>
              <p:cNvPr id="19" name="TextBox 19"/>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20" name="Group 20"/>
            <p:cNvGrpSpPr/>
            <p:nvPr/>
          </p:nvGrpSpPr>
          <p:grpSpPr>
            <a:xfrm rot="-4973104">
              <a:off x="377225" y="437726"/>
              <a:ext cx="4114800" cy="4114800"/>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A5568"/>
              </a:solidFill>
            </p:spPr>
          </p:sp>
          <p:sp>
            <p:nvSpPr>
              <p:cNvPr id="22" name="TextBox 22"/>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23" name="Group 23"/>
            <p:cNvGrpSpPr/>
            <p:nvPr/>
          </p:nvGrpSpPr>
          <p:grpSpPr>
            <a:xfrm rot="-4973104">
              <a:off x="566111" y="642788"/>
              <a:ext cx="4114800" cy="4114800"/>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4A373"/>
              </a:solidFill>
            </p:spPr>
          </p:sp>
          <p:sp>
            <p:nvSpPr>
              <p:cNvPr id="25" name="TextBox 25"/>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grpSp>
        <p:nvGrpSpPr>
          <p:cNvPr id="26" name="Group 26"/>
          <p:cNvGrpSpPr/>
          <p:nvPr/>
        </p:nvGrpSpPr>
        <p:grpSpPr>
          <a:xfrm>
            <a:off x="9452100" y="3437270"/>
            <a:ext cx="7290468" cy="3611427"/>
            <a:chOff x="0" y="0"/>
            <a:chExt cx="2289864" cy="1134313"/>
          </a:xfrm>
        </p:grpSpPr>
        <p:sp>
          <p:nvSpPr>
            <p:cNvPr id="27" name="Freeform 27"/>
            <p:cNvSpPr/>
            <p:nvPr/>
          </p:nvSpPr>
          <p:spPr>
            <a:xfrm>
              <a:off x="0" y="0"/>
              <a:ext cx="2289864" cy="1134313"/>
            </a:xfrm>
            <a:custGeom>
              <a:avLst/>
              <a:gdLst/>
              <a:ahLst/>
              <a:cxnLst/>
              <a:rect l="l" t="t" r="r" b="b"/>
              <a:pathLst>
                <a:path w="2289864" h="1134313">
                  <a:moveTo>
                    <a:pt x="26548" y="0"/>
                  </a:moveTo>
                  <a:lnTo>
                    <a:pt x="2263316" y="0"/>
                  </a:lnTo>
                  <a:cubicBezTo>
                    <a:pt x="2270357" y="0"/>
                    <a:pt x="2277109" y="2797"/>
                    <a:pt x="2282088" y="7776"/>
                  </a:cubicBezTo>
                  <a:cubicBezTo>
                    <a:pt x="2287067" y="12754"/>
                    <a:pt x="2289864" y="19507"/>
                    <a:pt x="2289864" y="26548"/>
                  </a:cubicBezTo>
                  <a:lnTo>
                    <a:pt x="2289864" y="1107765"/>
                  </a:lnTo>
                  <a:cubicBezTo>
                    <a:pt x="2289864" y="1114806"/>
                    <a:pt x="2287067" y="1121559"/>
                    <a:pt x="2282088" y="1126538"/>
                  </a:cubicBezTo>
                  <a:cubicBezTo>
                    <a:pt x="2277109" y="1131516"/>
                    <a:pt x="2270357" y="1134313"/>
                    <a:pt x="2263316" y="1134313"/>
                  </a:cubicBezTo>
                  <a:lnTo>
                    <a:pt x="26548" y="1134313"/>
                  </a:lnTo>
                  <a:cubicBezTo>
                    <a:pt x="19507" y="1134313"/>
                    <a:pt x="12754" y="1131516"/>
                    <a:pt x="7776" y="1126538"/>
                  </a:cubicBezTo>
                  <a:cubicBezTo>
                    <a:pt x="2797" y="1121559"/>
                    <a:pt x="0" y="1114806"/>
                    <a:pt x="0" y="1107765"/>
                  </a:cubicBezTo>
                  <a:lnTo>
                    <a:pt x="0" y="26548"/>
                  </a:lnTo>
                  <a:cubicBezTo>
                    <a:pt x="0" y="19507"/>
                    <a:pt x="2797" y="12754"/>
                    <a:pt x="7776" y="7776"/>
                  </a:cubicBezTo>
                  <a:cubicBezTo>
                    <a:pt x="12754" y="2797"/>
                    <a:pt x="19507" y="0"/>
                    <a:pt x="26548" y="0"/>
                  </a:cubicBezTo>
                  <a:close/>
                </a:path>
              </a:pathLst>
            </a:custGeom>
            <a:solidFill>
              <a:srgbClr val="D4A373">
                <a:alpha val="47843"/>
              </a:srgbClr>
            </a:solidFill>
          </p:spPr>
        </p:sp>
        <p:sp>
          <p:nvSpPr>
            <p:cNvPr id="28" name="TextBox 28"/>
            <p:cNvSpPr txBox="1"/>
            <p:nvPr/>
          </p:nvSpPr>
          <p:spPr>
            <a:xfrm>
              <a:off x="0" y="-47625"/>
              <a:ext cx="2289864" cy="1181938"/>
            </a:xfrm>
            <a:prstGeom prst="rect">
              <a:avLst/>
            </a:prstGeom>
          </p:spPr>
          <p:txBody>
            <a:bodyPr lIns="45937" tIns="45937" rIns="45937" bIns="45937" rtlCol="0" anchor="ctr"/>
            <a:lstStyle/>
            <a:p>
              <a:pPr algn="ctr">
                <a:lnSpc>
                  <a:spcPts val="2659"/>
                </a:lnSpc>
              </a:pPr>
              <a:endParaRPr/>
            </a:p>
          </p:txBody>
        </p:sp>
      </p:grpSp>
      <p:sp>
        <p:nvSpPr>
          <p:cNvPr id="29" name="TextBox 29"/>
          <p:cNvSpPr txBox="1"/>
          <p:nvPr/>
        </p:nvSpPr>
        <p:spPr>
          <a:xfrm>
            <a:off x="9452100" y="3667910"/>
            <a:ext cx="7290468" cy="3092997"/>
          </a:xfrm>
          <a:prstGeom prst="rect">
            <a:avLst/>
          </a:prstGeom>
        </p:spPr>
        <p:txBody>
          <a:bodyPr lIns="0" tIns="0" rIns="0" bIns="0" rtlCol="0" anchor="t">
            <a:spAutoFit/>
          </a:bodyPr>
          <a:lstStyle/>
          <a:p>
            <a:pPr algn="ctr">
              <a:lnSpc>
                <a:spcPts val="2769"/>
              </a:lnSpc>
              <a:spcBef>
                <a:spcPct val="0"/>
              </a:spcBef>
            </a:pPr>
            <a:r>
              <a:rPr lang="en-US" sz="1978" b="1">
                <a:solidFill>
                  <a:srgbClr val="F7F7F7"/>
                </a:solidFill>
                <a:latin typeface="Poppins Bold"/>
                <a:ea typeface="Poppins Bold"/>
                <a:cs typeface="Poppins Bold"/>
                <a:sym typeface="Poppins Bold"/>
              </a:rPr>
              <a:t>Metro Turizm’in, turizm sektöründeki pazar payı yaklaşık olarak %15 ile %20 arasındadır. Ulaştırma Bakanlığı’nın yayımlamış olduğu verilere göre 2024 yılında otobüsle seyahat eden yolcu sayısı 83 milyona yakındır. Metro Turizm şirketi, yıllık bilet satışlarını paylaşmadığından ötürü yıllık istatistik çıkartmak adına pazar payını esas alarak Türkiye genelindeki bilet satışların yüzdesiyle, Metro Turizm’in pazar payını oranlayarak ortalama bir istatistik elde edilmiştir. </a:t>
            </a:r>
          </a:p>
        </p:txBody>
      </p:sp>
      <p:grpSp>
        <p:nvGrpSpPr>
          <p:cNvPr id="30" name="Group 30"/>
          <p:cNvGrpSpPr/>
          <p:nvPr/>
        </p:nvGrpSpPr>
        <p:grpSpPr>
          <a:xfrm>
            <a:off x="339255" y="426773"/>
            <a:ext cx="2677720" cy="907012"/>
            <a:chOff x="0" y="0"/>
            <a:chExt cx="3570294" cy="1209349"/>
          </a:xfrm>
        </p:grpSpPr>
        <p:sp>
          <p:nvSpPr>
            <p:cNvPr id="31" name="Freeform 31"/>
            <p:cNvSpPr/>
            <p:nvPr/>
          </p:nvSpPr>
          <p:spPr>
            <a:xfrm>
              <a:off x="0" y="36650"/>
              <a:ext cx="412932" cy="751026"/>
            </a:xfrm>
            <a:custGeom>
              <a:avLst/>
              <a:gdLst/>
              <a:ahLst/>
              <a:cxnLst/>
              <a:rect l="l" t="t" r="r" b="b"/>
              <a:pathLst>
                <a:path w="412932" h="751026">
                  <a:moveTo>
                    <a:pt x="0" y="0"/>
                  </a:moveTo>
                  <a:lnTo>
                    <a:pt x="412932" y="0"/>
                  </a:lnTo>
                  <a:lnTo>
                    <a:pt x="412932" y="751026"/>
                  </a:lnTo>
                  <a:lnTo>
                    <a:pt x="0" y="7510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2" name="Freeform 32"/>
            <p:cNvSpPr/>
            <p:nvPr/>
          </p:nvSpPr>
          <p:spPr>
            <a:xfrm>
              <a:off x="600041" y="83114"/>
              <a:ext cx="271302" cy="657768"/>
            </a:xfrm>
            <a:custGeom>
              <a:avLst/>
              <a:gdLst/>
              <a:ahLst/>
              <a:cxnLst/>
              <a:rect l="l" t="t" r="r" b="b"/>
              <a:pathLst>
                <a:path w="271302" h="657768">
                  <a:moveTo>
                    <a:pt x="0" y="0"/>
                  </a:moveTo>
                  <a:lnTo>
                    <a:pt x="271302" y="0"/>
                  </a:lnTo>
                  <a:lnTo>
                    <a:pt x="271302" y="657768"/>
                  </a:lnTo>
                  <a:lnTo>
                    <a:pt x="0" y="6577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3" name="Freeform 33"/>
            <p:cNvSpPr/>
            <p:nvPr/>
          </p:nvSpPr>
          <p:spPr>
            <a:xfrm>
              <a:off x="629758" y="981206"/>
              <a:ext cx="256106" cy="226538"/>
            </a:xfrm>
            <a:custGeom>
              <a:avLst/>
              <a:gdLst/>
              <a:ahLst/>
              <a:cxnLst/>
              <a:rect l="l" t="t" r="r" b="b"/>
              <a:pathLst>
                <a:path w="256106" h="226538">
                  <a:moveTo>
                    <a:pt x="0" y="0"/>
                  </a:moveTo>
                  <a:lnTo>
                    <a:pt x="256106" y="0"/>
                  </a:lnTo>
                  <a:lnTo>
                    <a:pt x="256106" y="226538"/>
                  </a:lnTo>
                  <a:lnTo>
                    <a:pt x="0" y="22653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34" name="Freeform 34"/>
            <p:cNvSpPr/>
            <p:nvPr/>
          </p:nvSpPr>
          <p:spPr>
            <a:xfrm>
              <a:off x="1127335" y="980397"/>
              <a:ext cx="139566" cy="228278"/>
            </a:xfrm>
            <a:custGeom>
              <a:avLst/>
              <a:gdLst/>
              <a:ahLst/>
              <a:cxnLst/>
              <a:rect l="l" t="t" r="r" b="b"/>
              <a:pathLst>
                <a:path w="139566" h="228278">
                  <a:moveTo>
                    <a:pt x="0" y="0"/>
                  </a:moveTo>
                  <a:lnTo>
                    <a:pt x="139566" y="0"/>
                  </a:lnTo>
                  <a:lnTo>
                    <a:pt x="139566" y="228278"/>
                  </a:lnTo>
                  <a:lnTo>
                    <a:pt x="0" y="22827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5" name="Freeform 35"/>
            <p:cNvSpPr/>
            <p:nvPr/>
          </p:nvSpPr>
          <p:spPr>
            <a:xfrm>
              <a:off x="1059801" y="37702"/>
              <a:ext cx="411185" cy="750082"/>
            </a:xfrm>
            <a:custGeom>
              <a:avLst/>
              <a:gdLst/>
              <a:ahLst/>
              <a:cxnLst/>
              <a:rect l="l" t="t" r="r" b="b"/>
              <a:pathLst>
                <a:path w="411185" h="750082">
                  <a:moveTo>
                    <a:pt x="0" y="0"/>
                  </a:moveTo>
                  <a:lnTo>
                    <a:pt x="411185" y="0"/>
                  </a:lnTo>
                  <a:lnTo>
                    <a:pt x="411185" y="750082"/>
                  </a:lnTo>
                  <a:lnTo>
                    <a:pt x="0" y="75008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6" name="Freeform 36"/>
            <p:cNvSpPr/>
            <p:nvPr/>
          </p:nvSpPr>
          <p:spPr>
            <a:xfrm>
              <a:off x="1505276" y="981145"/>
              <a:ext cx="200598" cy="228204"/>
            </a:xfrm>
            <a:custGeom>
              <a:avLst/>
              <a:gdLst/>
              <a:ahLst/>
              <a:cxnLst/>
              <a:rect l="l" t="t" r="r" b="b"/>
              <a:pathLst>
                <a:path w="200598" h="228204">
                  <a:moveTo>
                    <a:pt x="0" y="0"/>
                  </a:moveTo>
                  <a:lnTo>
                    <a:pt x="200598" y="0"/>
                  </a:lnTo>
                  <a:lnTo>
                    <a:pt x="200598" y="228204"/>
                  </a:lnTo>
                  <a:lnTo>
                    <a:pt x="0" y="22820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37" name="Freeform 37"/>
            <p:cNvSpPr/>
            <p:nvPr/>
          </p:nvSpPr>
          <p:spPr>
            <a:xfrm>
              <a:off x="1659626" y="82986"/>
              <a:ext cx="322986" cy="657998"/>
            </a:xfrm>
            <a:custGeom>
              <a:avLst/>
              <a:gdLst/>
              <a:ahLst/>
              <a:cxnLst/>
              <a:rect l="l" t="t" r="r" b="b"/>
              <a:pathLst>
                <a:path w="322986" h="657998">
                  <a:moveTo>
                    <a:pt x="0" y="0"/>
                  </a:moveTo>
                  <a:lnTo>
                    <a:pt x="322986" y="0"/>
                  </a:lnTo>
                  <a:lnTo>
                    <a:pt x="322986" y="657997"/>
                  </a:lnTo>
                  <a:lnTo>
                    <a:pt x="0" y="65799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38" name="Freeform 38"/>
            <p:cNvSpPr/>
            <p:nvPr/>
          </p:nvSpPr>
          <p:spPr>
            <a:xfrm>
              <a:off x="1928662" y="981914"/>
              <a:ext cx="202676" cy="225729"/>
            </a:xfrm>
            <a:custGeom>
              <a:avLst/>
              <a:gdLst/>
              <a:ahLst/>
              <a:cxnLst/>
              <a:rect l="l" t="t" r="r" b="b"/>
              <a:pathLst>
                <a:path w="202676" h="225729">
                  <a:moveTo>
                    <a:pt x="0" y="0"/>
                  </a:moveTo>
                  <a:lnTo>
                    <a:pt x="202676" y="0"/>
                  </a:lnTo>
                  <a:lnTo>
                    <a:pt x="202676" y="225729"/>
                  </a:lnTo>
                  <a:lnTo>
                    <a:pt x="0" y="22572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39" name="Freeform 39"/>
            <p:cNvSpPr/>
            <p:nvPr/>
          </p:nvSpPr>
          <p:spPr>
            <a:xfrm>
              <a:off x="2347678" y="982953"/>
              <a:ext cx="222970" cy="223948"/>
            </a:xfrm>
            <a:custGeom>
              <a:avLst/>
              <a:gdLst/>
              <a:ahLst/>
              <a:cxnLst/>
              <a:rect l="l" t="t" r="r" b="b"/>
              <a:pathLst>
                <a:path w="222970" h="223948">
                  <a:moveTo>
                    <a:pt x="0" y="0"/>
                  </a:moveTo>
                  <a:lnTo>
                    <a:pt x="222970" y="0"/>
                  </a:lnTo>
                  <a:lnTo>
                    <a:pt x="222970" y="223948"/>
                  </a:lnTo>
                  <a:lnTo>
                    <a:pt x="0" y="22394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40" name="Freeform 40"/>
            <p:cNvSpPr/>
            <p:nvPr/>
          </p:nvSpPr>
          <p:spPr>
            <a:xfrm>
              <a:off x="2038161" y="37884"/>
              <a:ext cx="912856" cy="773546"/>
            </a:xfrm>
            <a:custGeom>
              <a:avLst/>
              <a:gdLst/>
              <a:ahLst/>
              <a:cxnLst/>
              <a:rect l="l" t="t" r="r" b="b"/>
              <a:pathLst>
                <a:path w="912856" h="773546">
                  <a:moveTo>
                    <a:pt x="0" y="0"/>
                  </a:moveTo>
                  <a:lnTo>
                    <a:pt x="912856" y="0"/>
                  </a:lnTo>
                  <a:lnTo>
                    <a:pt x="912856" y="773547"/>
                  </a:lnTo>
                  <a:lnTo>
                    <a:pt x="0" y="773547"/>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41" name="Freeform 41"/>
            <p:cNvSpPr/>
            <p:nvPr/>
          </p:nvSpPr>
          <p:spPr>
            <a:xfrm>
              <a:off x="2969855" y="0"/>
              <a:ext cx="600439" cy="891179"/>
            </a:xfrm>
            <a:custGeom>
              <a:avLst/>
              <a:gdLst/>
              <a:ahLst/>
              <a:cxnLst/>
              <a:rect l="l" t="t" r="r" b="b"/>
              <a:pathLst>
                <a:path w="600439" h="891179">
                  <a:moveTo>
                    <a:pt x="0" y="0"/>
                  </a:moveTo>
                  <a:lnTo>
                    <a:pt x="600439" y="0"/>
                  </a:lnTo>
                  <a:lnTo>
                    <a:pt x="600439" y="891179"/>
                  </a:lnTo>
                  <a:lnTo>
                    <a:pt x="0" y="891179"/>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grpSp>
      <p:sp>
        <p:nvSpPr>
          <p:cNvPr id="42" name="Freeform 42"/>
          <p:cNvSpPr/>
          <p:nvPr/>
        </p:nvSpPr>
        <p:spPr>
          <a:xfrm>
            <a:off x="15433884" y="426773"/>
            <a:ext cx="2617369" cy="601927"/>
          </a:xfrm>
          <a:custGeom>
            <a:avLst/>
            <a:gdLst/>
            <a:ahLst/>
            <a:cxnLst/>
            <a:rect l="l" t="t" r="r" b="b"/>
            <a:pathLst>
              <a:path w="2617369" h="601927">
                <a:moveTo>
                  <a:pt x="0" y="0"/>
                </a:moveTo>
                <a:lnTo>
                  <a:pt x="2617369" y="0"/>
                </a:lnTo>
                <a:lnTo>
                  <a:pt x="2617369" y="601927"/>
                </a:lnTo>
                <a:lnTo>
                  <a:pt x="0" y="601927"/>
                </a:lnTo>
                <a:lnTo>
                  <a:pt x="0" y="0"/>
                </a:lnTo>
                <a:close/>
              </a:path>
            </a:pathLst>
          </a:custGeom>
          <a:blipFill>
            <a:blip r:embed="rId25"/>
            <a:stretch>
              <a:fillRect/>
            </a:stretch>
          </a:blipFill>
        </p:spPr>
      </p:sp>
      <p:sp>
        <p:nvSpPr>
          <p:cNvPr id="43" name="TextBox 43"/>
          <p:cNvSpPr txBox="1"/>
          <p:nvPr/>
        </p:nvSpPr>
        <p:spPr>
          <a:xfrm>
            <a:off x="6650090" y="360098"/>
            <a:ext cx="5284589" cy="1288110"/>
          </a:xfrm>
          <a:prstGeom prst="rect">
            <a:avLst/>
          </a:prstGeom>
        </p:spPr>
        <p:txBody>
          <a:bodyPr lIns="0" tIns="0" rIns="0" bIns="0" rtlCol="0" anchor="t">
            <a:spAutoFit/>
          </a:bodyPr>
          <a:lstStyle/>
          <a:p>
            <a:pPr algn="ctr">
              <a:lnSpc>
                <a:spcPts val="5162"/>
              </a:lnSpc>
            </a:pPr>
            <a:r>
              <a:rPr lang="en-US" sz="3600" dirty="0">
                <a:solidFill>
                  <a:srgbClr val="D4A373"/>
                </a:solidFill>
                <a:latin typeface="Anton"/>
                <a:ea typeface="Anton"/>
                <a:cs typeface="Anton"/>
                <a:sym typeface="Anton"/>
              </a:rPr>
              <a:t>METRO TURİZM TÜRKİYE GENELİ</a:t>
            </a:r>
          </a:p>
          <a:p>
            <a:pPr algn="ctr">
              <a:lnSpc>
                <a:spcPts val="5162"/>
              </a:lnSpc>
            </a:pPr>
            <a:r>
              <a:rPr lang="en-US" sz="3600" dirty="0">
                <a:solidFill>
                  <a:srgbClr val="D4A373"/>
                </a:solidFill>
                <a:latin typeface="Anton"/>
                <a:ea typeface="Anton"/>
                <a:cs typeface="Anton"/>
                <a:sym typeface="Anton"/>
              </a:rPr>
              <a:t>BİLET SATIŞ İSTATİSTİĞİ</a:t>
            </a:r>
          </a:p>
        </p:txBody>
      </p:sp>
      <p:pic>
        <p:nvPicPr>
          <p:cNvPr id="44" name="Picture 44"/>
          <p:cNvPicPr>
            <a:picLocks noChangeAspect="1"/>
          </p:cNvPicPr>
          <p:nvPr/>
        </p:nvPicPr>
        <p:blipFill>
          <a:blip r:embed="rId26"/>
          <a:stretch>
            <a:fillRect/>
          </a:stretch>
        </p:blipFill>
        <p:spPr>
          <a:xfrm>
            <a:off x="1008955" y="1264586"/>
            <a:ext cx="7275807" cy="7956796"/>
          </a:xfrm>
          <a:prstGeom prst="rect">
            <a:avLst/>
          </a:prstGeom>
        </p:spPr>
      </p:pic>
      <p:sp>
        <p:nvSpPr>
          <p:cNvPr id="45" name="TextBox 45"/>
          <p:cNvSpPr txBox="1"/>
          <p:nvPr/>
        </p:nvSpPr>
        <p:spPr>
          <a:xfrm>
            <a:off x="69674" y="9665014"/>
            <a:ext cx="1133299" cy="196991"/>
          </a:xfrm>
          <a:prstGeom prst="rect">
            <a:avLst/>
          </a:prstGeom>
        </p:spPr>
        <p:txBody>
          <a:bodyPr lIns="0" tIns="0" rIns="0" bIns="0" rtlCol="0" anchor="t">
            <a:spAutoFit/>
          </a:bodyPr>
          <a:lstStyle/>
          <a:p>
            <a:pPr algn="ctr">
              <a:lnSpc>
                <a:spcPts val="1533"/>
              </a:lnSpc>
            </a:pPr>
            <a:r>
              <a:rPr lang="en-US" sz="1095" b="1">
                <a:solidFill>
                  <a:srgbClr val="680021"/>
                </a:solidFill>
                <a:latin typeface="DejaVu Serif Bold"/>
                <a:ea typeface="DejaVu Serif Bold"/>
                <a:cs typeface="DejaVu Serif Bold"/>
                <a:sym typeface="DejaVu Serif Bold"/>
              </a:rPr>
              <a:t>29-30.12.2025</a:t>
            </a:r>
          </a:p>
        </p:txBody>
      </p:sp>
      <p:grpSp>
        <p:nvGrpSpPr>
          <p:cNvPr id="46" name="Group 46"/>
          <p:cNvGrpSpPr/>
          <p:nvPr/>
        </p:nvGrpSpPr>
        <p:grpSpPr>
          <a:xfrm>
            <a:off x="9169627" y="9981913"/>
            <a:ext cx="51254" cy="311889"/>
            <a:chOff x="0" y="0"/>
            <a:chExt cx="13499" cy="82144"/>
          </a:xfrm>
        </p:grpSpPr>
        <p:sp>
          <p:nvSpPr>
            <p:cNvPr id="47" name="Freeform 47"/>
            <p:cNvSpPr/>
            <p:nvPr/>
          </p:nvSpPr>
          <p:spPr>
            <a:xfrm>
              <a:off x="0" y="0"/>
              <a:ext cx="13499" cy="82144"/>
            </a:xfrm>
            <a:custGeom>
              <a:avLst/>
              <a:gdLst/>
              <a:ahLst/>
              <a:cxnLst/>
              <a:rect l="l" t="t" r="r" b="b"/>
              <a:pathLst>
                <a:path w="13499" h="82144">
                  <a:moveTo>
                    <a:pt x="0" y="0"/>
                  </a:moveTo>
                  <a:lnTo>
                    <a:pt x="13499" y="0"/>
                  </a:lnTo>
                  <a:lnTo>
                    <a:pt x="13499" y="82144"/>
                  </a:lnTo>
                  <a:lnTo>
                    <a:pt x="0" y="82144"/>
                  </a:lnTo>
                  <a:close/>
                </a:path>
              </a:pathLst>
            </a:custGeom>
            <a:solidFill>
              <a:srgbClr val="D4A373"/>
            </a:solidFill>
          </p:spPr>
        </p:sp>
        <p:sp>
          <p:nvSpPr>
            <p:cNvPr id="48" name="TextBox 48"/>
            <p:cNvSpPr txBox="1"/>
            <p:nvPr/>
          </p:nvSpPr>
          <p:spPr>
            <a:xfrm>
              <a:off x="0" y="-47625"/>
              <a:ext cx="13499" cy="129769"/>
            </a:xfrm>
            <a:prstGeom prst="rect">
              <a:avLst/>
            </a:prstGeom>
          </p:spPr>
          <p:txBody>
            <a:bodyPr lIns="50800" tIns="50800" rIns="50800" bIns="50800" rtlCol="0" anchor="ctr"/>
            <a:lstStyle/>
            <a:p>
              <a:pPr algn="ctr">
                <a:lnSpc>
                  <a:spcPts val="2659"/>
                </a:lnSpc>
              </a:pPr>
              <a:endParaRPr/>
            </a:p>
          </p:txBody>
        </p:sp>
      </p:grpSp>
      <p:sp>
        <p:nvSpPr>
          <p:cNvPr id="49" name="TextBox 49"/>
          <p:cNvSpPr txBox="1"/>
          <p:nvPr/>
        </p:nvSpPr>
        <p:spPr>
          <a:xfrm>
            <a:off x="17354550" y="9641767"/>
            <a:ext cx="177294" cy="340146"/>
          </a:xfrm>
          <a:prstGeom prst="rect">
            <a:avLst/>
          </a:prstGeom>
        </p:spPr>
        <p:txBody>
          <a:bodyPr lIns="0" tIns="0" rIns="0" bIns="0" rtlCol="0" anchor="t">
            <a:spAutoFit/>
          </a:bodyPr>
          <a:lstStyle/>
          <a:p>
            <a:pPr algn="ctr">
              <a:lnSpc>
                <a:spcPts val="2776"/>
              </a:lnSpc>
            </a:pPr>
            <a:r>
              <a:rPr lang="en-US" sz="1983">
                <a:solidFill>
                  <a:srgbClr val="6E1E2D"/>
                </a:solidFill>
                <a:latin typeface="Anton"/>
                <a:ea typeface="Anton"/>
                <a:cs typeface="Anton"/>
                <a:sym typeface="Anton"/>
              </a:rPr>
              <a:t>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6E1E2D"/>
        </a:solidFill>
        <a:effectLst/>
      </p:bgPr>
    </p:bg>
    <p:spTree>
      <p:nvGrpSpPr>
        <p:cNvPr id="1" name=""/>
        <p:cNvGrpSpPr/>
        <p:nvPr/>
      </p:nvGrpSpPr>
      <p:grpSpPr>
        <a:xfrm>
          <a:off x="0" y="0"/>
          <a:ext cx="0" cy="0"/>
          <a:chOff x="0" y="0"/>
          <a:chExt cx="0" cy="0"/>
        </a:xfrm>
      </p:grpSpPr>
      <p:grpSp>
        <p:nvGrpSpPr>
          <p:cNvPr id="2" name="Group 2"/>
          <p:cNvGrpSpPr/>
          <p:nvPr/>
        </p:nvGrpSpPr>
        <p:grpSpPr>
          <a:xfrm>
            <a:off x="-1678115" y="0"/>
            <a:ext cx="21128215" cy="12454025"/>
            <a:chOff x="0" y="0"/>
            <a:chExt cx="28170954" cy="16605366"/>
          </a:xfrm>
        </p:grpSpPr>
        <p:sp>
          <p:nvSpPr>
            <p:cNvPr id="3" name="Freeform 3"/>
            <p:cNvSpPr/>
            <p:nvPr/>
          </p:nvSpPr>
          <p:spPr>
            <a:xfrm>
              <a:off x="2237487"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t="-33546" b="-44231"/>
              </a:stretch>
            </a:blipFill>
          </p:spPr>
        </p:sp>
        <p:grpSp>
          <p:nvGrpSpPr>
            <p:cNvPr id="4" name="Group 4"/>
            <p:cNvGrpSpPr/>
            <p:nvPr/>
          </p:nvGrpSpPr>
          <p:grpSpPr>
            <a:xfrm>
              <a:off x="2237487" y="0"/>
              <a:ext cx="24384000" cy="13716000"/>
              <a:chOff x="0" y="0"/>
              <a:chExt cx="4816593" cy="2709333"/>
            </a:xfrm>
          </p:grpSpPr>
          <p:sp>
            <p:nvSpPr>
              <p:cNvPr id="5" name="Freeform 5"/>
              <p:cNvSpPr/>
              <p:nvPr/>
            </p:nvSpPr>
            <p:spPr>
              <a:xfrm>
                <a:off x="0" y="0"/>
                <a:ext cx="4816592" cy="2709333"/>
              </a:xfrm>
              <a:custGeom>
                <a:avLst/>
                <a:gdLst/>
                <a:ahLst/>
                <a:cxnLst/>
                <a:rect l="l" t="t" r="r" b="b"/>
                <a:pathLst>
                  <a:path w="4816592" h="2709333">
                    <a:moveTo>
                      <a:pt x="0" y="0"/>
                    </a:moveTo>
                    <a:lnTo>
                      <a:pt x="4816592" y="0"/>
                    </a:lnTo>
                    <a:lnTo>
                      <a:pt x="4816592" y="2709333"/>
                    </a:lnTo>
                    <a:lnTo>
                      <a:pt x="0" y="2709333"/>
                    </a:lnTo>
                    <a:close/>
                  </a:path>
                </a:pathLst>
              </a:custGeom>
              <a:solidFill>
                <a:srgbClr val="680021">
                  <a:alpha val="66667"/>
                </a:srgbClr>
              </a:solidFill>
            </p:spPr>
          </p:sp>
          <p:sp>
            <p:nvSpPr>
              <p:cNvPr id="6" name="TextBox 6"/>
              <p:cNvSpPr txBox="1"/>
              <p:nvPr/>
            </p:nvSpPr>
            <p:spPr>
              <a:xfrm>
                <a:off x="0" y="-47625"/>
                <a:ext cx="4816593" cy="2756958"/>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a:off x="2689828" y="605681"/>
              <a:ext cx="412932" cy="751026"/>
            </a:xfrm>
            <a:custGeom>
              <a:avLst/>
              <a:gdLst/>
              <a:ahLst/>
              <a:cxnLst/>
              <a:rect l="l" t="t" r="r" b="b"/>
              <a:pathLst>
                <a:path w="412932" h="751026">
                  <a:moveTo>
                    <a:pt x="0" y="0"/>
                  </a:moveTo>
                  <a:lnTo>
                    <a:pt x="412932" y="0"/>
                  </a:lnTo>
                  <a:lnTo>
                    <a:pt x="412932" y="751026"/>
                  </a:lnTo>
                  <a:lnTo>
                    <a:pt x="0" y="7510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a:off x="3289869" y="652144"/>
              <a:ext cx="271302" cy="657768"/>
            </a:xfrm>
            <a:custGeom>
              <a:avLst/>
              <a:gdLst/>
              <a:ahLst/>
              <a:cxnLst/>
              <a:rect l="l" t="t" r="r" b="b"/>
              <a:pathLst>
                <a:path w="271302" h="657768">
                  <a:moveTo>
                    <a:pt x="0" y="0"/>
                  </a:moveTo>
                  <a:lnTo>
                    <a:pt x="271302" y="0"/>
                  </a:lnTo>
                  <a:lnTo>
                    <a:pt x="271302" y="657768"/>
                  </a:lnTo>
                  <a:lnTo>
                    <a:pt x="0" y="6577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a:off x="3319585" y="1550236"/>
              <a:ext cx="256106" cy="226538"/>
            </a:xfrm>
            <a:custGeom>
              <a:avLst/>
              <a:gdLst/>
              <a:ahLst/>
              <a:cxnLst/>
              <a:rect l="l" t="t" r="r" b="b"/>
              <a:pathLst>
                <a:path w="256106" h="226538">
                  <a:moveTo>
                    <a:pt x="0" y="0"/>
                  </a:moveTo>
                  <a:lnTo>
                    <a:pt x="256107" y="0"/>
                  </a:lnTo>
                  <a:lnTo>
                    <a:pt x="256107" y="226538"/>
                  </a:lnTo>
                  <a:lnTo>
                    <a:pt x="0" y="22653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a:off x="3817162" y="1549427"/>
              <a:ext cx="139566" cy="228278"/>
            </a:xfrm>
            <a:custGeom>
              <a:avLst/>
              <a:gdLst/>
              <a:ahLst/>
              <a:cxnLst/>
              <a:rect l="l" t="t" r="r" b="b"/>
              <a:pathLst>
                <a:path w="139566" h="228278">
                  <a:moveTo>
                    <a:pt x="0" y="0"/>
                  </a:moveTo>
                  <a:lnTo>
                    <a:pt x="139567" y="0"/>
                  </a:lnTo>
                  <a:lnTo>
                    <a:pt x="139567" y="228278"/>
                  </a:lnTo>
                  <a:lnTo>
                    <a:pt x="0" y="22827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11"/>
            <p:cNvSpPr/>
            <p:nvPr/>
          </p:nvSpPr>
          <p:spPr>
            <a:xfrm>
              <a:off x="3749629" y="606733"/>
              <a:ext cx="411185" cy="750082"/>
            </a:xfrm>
            <a:custGeom>
              <a:avLst/>
              <a:gdLst/>
              <a:ahLst/>
              <a:cxnLst/>
              <a:rect l="l" t="t" r="r" b="b"/>
              <a:pathLst>
                <a:path w="411185" h="750082">
                  <a:moveTo>
                    <a:pt x="0" y="0"/>
                  </a:moveTo>
                  <a:lnTo>
                    <a:pt x="411185" y="0"/>
                  </a:lnTo>
                  <a:lnTo>
                    <a:pt x="411185" y="750081"/>
                  </a:lnTo>
                  <a:lnTo>
                    <a:pt x="0" y="75008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2" name="Freeform 12"/>
            <p:cNvSpPr/>
            <p:nvPr/>
          </p:nvSpPr>
          <p:spPr>
            <a:xfrm>
              <a:off x="4195103" y="1550176"/>
              <a:ext cx="200598" cy="228204"/>
            </a:xfrm>
            <a:custGeom>
              <a:avLst/>
              <a:gdLst/>
              <a:ahLst/>
              <a:cxnLst/>
              <a:rect l="l" t="t" r="r" b="b"/>
              <a:pathLst>
                <a:path w="200598" h="228204">
                  <a:moveTo>
                    <a:pt x="0" y="0"/>
                  </a:moveTo>
                  <a:lnTo>
                    <a:pt x="200599" y="0"/>
                  </a:lnTo>
                  <a:lnTo>
                    <a:pt x="200599" y="228204"/>
                  </a:lnTo>
                  <a:lnTo>
                    <a:pt x="0" y="22820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3" name="Freeform 13"/>
            <p:cNvSpPr/>
            <p:nvPr/>
          </p:nvSpPr>
          <p:spPr>
            <a:xfrm>
              <a:off x="4349454" y="652016"/>
              <a:ext cx="322986" cy="657998"/>
            </a:xfrm>
            <a:custGeom>
              <a:avLst/>
              <a:gdLst/>
              <a:ahLst/>
              <a:cxnLst/>
              <a:rect l="l" t="t" r="r" b="b"/>
              <a:pathLst>
                <a:path w="322986" h="657998">
                  <a:moveTo>
                    <a:pt x="0" y="0"/>
                  </a:moveTo>
                  <a:lnTo>
                    <a:pt x="322986" y="0"/>
                  </a:lnTo>
                  <a:lnTo>
                    <a:pt x="322986" y="657998"/>
                  </a:lnTo>
                  <a:lnTo>
                    <a:pt x="0" y="65799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4" name="Freeform 14"/>
            <p:cNvSpPr/>
            <p:nvPr/>
          </p:nvSpPr>
          <p:spPr>
            <a:xfrm>
              <a:off x="4618490" y="1550945"/>
              <a:ext cx="202676" cy="225729"/>
            </a:xfrm>
            <a:custGeom>
              <a:avLst/>
              <a:gdLst/>
              <a:ahLst/>
              <a:cxnLst/>
              <a:rect l="l" t="t" r="r" b="b"/>
              <a:pathLst>
                <a:path w="202676" h="225729">
                  <a:moveTo>
                    <a:pt x="0" y="0"/>
                  </a:moveTo>
                  <a:lnTo>
                    <a:pt x="202675" y="0"/>
                  </a:lnTo>
                  <a:lnTo>
                    <a:pt x="202675" y="225728"/>
                  </a:lnTo>
                  <a:lnTo>
                    <a:pt x="0" y="22572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5" name="Freeform 15"/>
            <p:cNvSpPr/>
            <p:nvPr/>
          </p:nvSpPr>
          <p:spPr>
            <a:xfrm>
              <a:off x="5037505" y="1551983"/>
              <a:ext cx="222970" cy="223948"/>
            </a:xfrm>
            <a:custGeom>
              <a:avLst/>
              <a:gdLst/>
              <a:ahLst/>
              <a:cxnLst/>
              <a:rect l="l" t="t" r="r" b="b"/>
              <a:pathLst>
                <a:path w="222970" h="223948">
                  <a:moveTo>
                    <a:pt x="0" y="0"/>
                  </a:moveTo>
                  <a:lnTo>
                    <a:pt x="222970" y="0"/>
                  </a:lnTo>
                  <a:lnTo>
                    <a:pt x="222970" y="223948"/>
                  </a:lnTo>
                  <a:lnTo>
                    <a:pt x="0" y="22394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6" name="Freeform 16"/>
            <p:cNvSpPr/>
            <p:nvPr/>
          </p:nvSpPr>
          <p:spPr>
            <a:xfrm>
              <a:off x="4727988" y="606915"/>
              <a:ext cx="912856" cy="773546"/>
            </a:xfrm>
            <a:custGeom>
              <a:avLst/>
              <a:gdLst/>
              <a:ahLst/>
              <a:cxnLst/>
              <a:rect l="l" t="t" r="r" b="b"/>
              <a:pathLst>
                <a:path w="912856" h="773546">
                  <a:moveTo>
                    <a:pt x="0" y="0"/>
                  </a:moveTo>
                  <a:lnTo>
                    <a:pt x="912857" y="0"/>
                  </a:lnTo>
                  <a:lnTo>
                    <a:pt x="912857" y="773546"/>
                  </a:lnTo>
                  <a:lnTo>
                    <a:pt x="0" y="773546"/>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7" name="Freeform 17"/>
            <p:cNvSpPr/>
            <p:nvPr/>
          </p:nvSpPr>
          <p:spPr>
            <a:xfrm>
              <a:off x="5659682" y="569030"/>
              <a:ext cx="600439" cy="891179"/>
            </a:xfrm>
            <a:custGeom>
              <a:avLst/>
              <a:gdLst/>
              <a:ahLst/>
              <a:cxnLst/>
              <a:rect l="l" t="t" r="r" b="b"/>
              <a:pathLst>
                <a:path w="600439" h="891179">
                  <a:moveTo>
                    <a:pt x="0" y="0"/>
                  </a:moveTo>
                  <a:lnTo>
                    <a:pt x="600439" y="0"/>
                  </a:lnTo>
                  <a:lnTo>
                    <a:pt x="600439" y="891179"/>
                  </a:lnTo>
                  <a:lnTo>
                    <a:pt x="0" y="891179"/>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18" name="Freeform 18"/>
            <p:cNvSpPr/>
            <p:nvPr/>
          </p:nvSpPr>
          <p:spPr>
            <a:xfrm>
              <a:off x="22815999" y="569030"/>
              <a:ext cx="3489825" cy="802570"/>
            </a:xfrm>
            <a:custGeom>
              <a:avLst/>
              <a:gdLst/>
              <a:ahLst/>
              <a:cxnLst/>
              <a:rect l="l" t="t" r="r" b="b"/>
              <a:pathLst>
                <a:path w="3489825" h="802570">
                  <a:moveTo>
                    <a:pt x="0" y="0"/>
                  </a:moveTo>
                  <a:lnTo>
                    <a:pt x="3489826" y="0"/>
                  </a:lnTo>
                  <a:lnTo>
                    <a:pt x="3489826" y="802570"/>
                  </a:lnTo>
                  <a:lnTo>
                    <a:pt x="0" y="802570"/>
                  </a:lnTo>
                  <a:lnTo>
                    <a:pt x="0" y="0"/>
                  </a:lnTo>
                  <a:close/>
                </a:path>
              </a:pathLst>
            </a:custGeom>
            <a:blipFill>
              <a:blip r:embed="rId25"/>
              <a:stretch>
                <a:fillRect/>
              </a:stretch>
            </a:blipFill>
          </p:spPr>
        </p:sp>
        <p:grpSp>
          <p:nvGrpSpPr>
            <p:cNvPr id="19" name="Group 19"/>
            <p:cNvGrpSpPr/>
            <p:nvPr/>
          </p:nvGrpSpPr>
          <p:grpSpPr>
            <a:xfrm rot="-4973104">
              <a:off x="23490043" y="11847778"/>
              <a:ext cx="4114800" cy="4114800"/>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F7F7"/>
              </a:solidFill>
            </p:spPr>
          </p:sp>
          <p:sp>
            <p:nvSpPr>
              <p:cNvPr id="21" name="TextBox 21"/>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22" name="Group 22"/>
            <p:cNvGrpSpPr/>
            <p:nvPr/>
          </p:nvGrpSpPr>
          <p:grpSpPr>
            <a:xfrm rot="-4973104">
              <a:off x="23628281" y="12046518"/>
              <a:ext cx="4114800" cy="4114800"/>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80021"/>
              </a:solidFill>
            </p:spPr>
          </p:sp>
          <p:sp>
            <p:nvSpPr>
              <p:cNvPr id="24" name="TextBox 24"/>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25" name="Group 25"/>
            <p:cNvGrpSpPr/>
            <p:nvPr/>
          </p:nvGrpSpPr>
          <p:grpSpPr>
            <a:xfrm rot="-4973104">
              <a:off x="23817167" y="12251580"/>
              <a:ext cx="4114800" cy="4114800"/>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4A373"/>
              </a:solidFill>
            </p:spPr>
          </p:sp>
          <p:sp>
            <p:nvSpPr>
              <p:cNvPr id="27" name="TextBox 27"/>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28" name="Group 28"/>
            <p:cNvGrpSpPr/>
            <p:nvPr/>
          </p:nvGrpSpPr>
          <p:grpSpPr>
            <a:xfrm>
              <a:off x="360174" y="11285096"/>
              <a:ext cx="4114800" cy="4114800"/>
              <a:chOff x="0" y="0"/>
              <a:chExt cx="812800" cy="812800"/>
            </a:xfrm>
          </p:grpSpPr>
          <p:sp>
            <p:nvSpPr>
              <p:cNvPr id="29" name="Freeform 2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F7F7"/>
              </a:solidFill>
            </p:spPr>
          </p:sp>
          <p:sp>
            <p:nvSpPr>
              <p:cNvPr id="30" name="TextBox 30"/>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31" name="Group 31"/>
            <p:cNvGrpSpPr/>
            <p:nvPr/>
          </p:nvGrpSpPr>
          <p:grpSpPr>
            <a:xfrm>
              <a:off x="180087" y="11446886"/>
              <a:ext cx="4114800" cy="4114800"/>
              <a:chOff x="0" y="0"/>
              <a:chExt cx="812800" cy="812800"/>
            </a:xfrm>
          </p:grpSpPr>
          <p:sp>
            <p:nvSpPr>
              <p:cNvPr id="32" name="Freeform 3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80021"/>
              </a:solidFill>
            </p:spPr>
          </p:sp>
          <p:sp>
            <p:nvSpPr>
              <p:cNvPr id="33" name="TextBox 33"/>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34" name="Group 34"/>
            <p:cNvGrpSpPr/>
            <p:nvPr/>
          </p:nvGrpSpPr>
          <p:grpSpPr>
            <a:xfrm>
              <a:off x="0" y="11659716"/>
              <a:ext cx="4114800" cy="4114800"/>
              <a:chOff x="0" y="0"/>
              <a:chExt cx="812800" cy="812800"/>
            </a:xfrm>
          </p:grpSpPr>
          <p:sp>
            <p:nvSpPr>
              <p:cNvPr id="35" name="Freeform 3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4A373"/>
              </a:solidFill>
            </p:spPr>
          </p:sp>
          <p:sp>
            <p:nvSpPr>
              <p:cNvPr id="36" name="TextBox 36"/>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sp>
        <p:nvSpPr>
          <p:cNvPr id="37" name="Freeform 37"/>
          <p:cNvSpPr/>
          <p:nvPr/>
        </p:nvSpPr>
        <p:spPr>
          <a:xfrm rot="-5400000">
            <a:off x="6025274" y="4450279"/>
            <a:ext cx="624367" cy="702253"/>
          </a:xfrm>
          <a:custGeom>
            <a:avLst/>
            <a:gdLst/>
            <a:ahLst/>
            <a:cxnLst/>
            <a:rect l="l" t="t" r="r" b="b"/>
            <a:pathLst>
              <a:path w="624367" h="702253">
                <a:moveTo>
                  <a:pt x="0" y="0"/>
                </a:moveTo>
                <a:lnTo>
                  <a:pt x="624366" y="0"/>
                </a:lnTo>
                <a:lnTo>
                  <a:pt x="624366" y="702253"/>
                </a:lnTo>
                <a:lnTo>
                  <a:pt x="0" y="702253"/>
                </a:lnTo>
                <a:lnTo>
                  <a:pt x="0" y="0"/>
                </a:lnTo>
                <a:close/>
              </a:path>
            </a:pathLst>
          </a:custGeom>
          <a:blipFill>
            <a:blip r:embed="rId26">
              <a:alphaModFix amt="6000"/>
              <a:extLst>
                <a:ext uri="{96DAC541-7B7A-43D3-8B79-37D633B846F1}">
                  <asvg:svgBlip xmlns:asvg="http://schemas.microsoft.com/office/drawing/2016/SVG/main" r:embed="rId27"/>
                </a:ext>
              </a:extLst>
            </a:blip>
            <a:stretch>
              <a:fillRect/>
            </a:stretch>
          </a:blipFill>
        </p:spPr>
      </p:sp>
      <p:sp>
        <p:nvSpPr>
          <p:cNvPr id="38" name="TextBox 38"/>
          <p:cNvSpPr txBox="1"/>
          <p:nvPr/>
        </p:nvSpPr>
        <p:spPr>
          <a:xfrm>
            <a:off x="4353150" y="4070859"/>
            <a:ext cx="9571911" cy="1890042"/>
          </a:xfrm>
          <a:prstGeom prst="rect">
            <a:avLst/>
          </a:prstGeom>
        </p:spPr>
        <p:txBody>
          <a:bodyPr lIns="0" tIns="0" rIns="0" bIns="0" rtlCol="0" anchor="t">
            <a:spAutoFit/>
          </a:bodyPr>
          <a:lstStyle/>
          <a:p>
            <a:pPr algn="ctr">
              <a:lnSpc>
                <a:spcPts val="15524"/>
              </a:lnSpc>
            </a:pPr>
            <a:r>
              <a:rPr lang="en-US" sz="10000" dirty="0">
                <a:solidFill>
                  <a:srgbClr val="680021"/>
                </a:solidFill>
                <a:latin typeface="Anton"/>
                <a:ea typeface="Anton"/>
                <a:cs typeface="Anton"/>
                <a:sym typeface="Anton"/>
              </a:rPr>
              <a:t>REKABETÇİ ANALİZİ</a:t>
            </a:r>
          </a:p>
        </p:txBody>
      </p:sp>
      <p:sp>
        <p:nvSpPr>
          <p:cNvPr id="39" name="AutoShape 39"/>
          <p:cNvSpPr/>
          <p:nvPr/>
        </p:nvSpPr>
        <p:spPr>
          <a:xfrm>
            <a:off x="3722477" y="7471810"/>
            <a:ext cx="10843046" cy="82567"/>
          </a:xfrm>
          <a:prstGeom prst="rect">
            <a:avLst/>
          </a:prstGeom>
          <a:solidFill>
            <a:srgbClr val="D4A373"/>
          </a:solidFill>
        </p:spPr>
      </p:sp>
      <p:sp>
        <p:nvSpPr>
          <p:cNvPr id="40" name="AutoShape 40"/>
          <p:cNvSpPr/>
          <p:nvPr/>
        </p:nvSpPr>
        <p:spPr>
          <a:xfrm>
            <a:off x="3722477" y="2732623"/>
            <a:ext cx="10843046" cy="82567"/>
          </a:xfrm>
          <a:prstGeom prst="rect">
            <a:avLst/>
          </a:prstGeom>
          <a:solidFill>
            <a:srgbClr val="D4A373"/>
          </a:solidFill>
        </p:spPr>
      </p:sp>
      <p:sp>
        <p:nvSpPr>
          <p:cNvPr id="41" name="TextBox 41"/>
          <p:cNvSpPr txBox="1"/>
          <p:nvPr/>
        </p:nvSpPr>
        <p:spPr>
          <a:xfrm>
            <a:off x="4576479" y="4080384"/>
            <a:ext cx="9485472" cy="1873531"/>
          </a:xfrm>
          <a:prstGeom prst="rect">
            <a:avLst/>
          </a:prstGeom>
        </p:spPr>
        <p:txBody>
          <a:bodyPr lIns="0" tIns="0" rIns="0" bIns="0" rtlCol="0" anchor="t">
            <a:spAutoFit/>
          </a:bodyPr>
          <a:lstStyle/>
          <a:p>
            <a:pPr algn="ctr">
              <a:lnSpc>
                <a:spcPts val="15384"/>
              </a:lnSpc>
            </a:pPr>
            <a:r>
              <a:rPr lang="en-US" sz="10000" dirty="0">
                <a:solidFill>
                  <a:srgbClr val="D4A373"/>
                </a:solidFill>
                <a:latin typeface="Anton"/>
                <a:ea typeface="Anton"/>
                <a:cs typeface="Anton"/>
                <a:sym typeface="Anton"/>
              </a:rPr>
              <a:t>REKABETÇİ ANALİZİ</a:t>
            </a:r>
          </a:p>
        </p:txBody>
      </p:sp>
      <p:sp>
        <p:nvSpPr>
          <p:cNvPr id="42" name="TextBox 42"/>
          <p:cNvSpPr txBox="1"/>
          <p:nvPr/>
        </p:nvSpPr>
        <p:spPr>
          <a:xfrm>
            <a:off x="69674" y="9665014"/>
            <a:ext cx="1133299" cy="196991"/>
          </a:xfrm>
          <a:prstGeom prst="rect">
            <a:avLst/>
          </a:prstGeom>
        </p:spPr>
        <p:txBody>
          <a:bodyPr lIns="0" tIns="0" rIns="0" bIns="0" rtlCol="0" anchor="t">
            <a:spAutoFit/>
          </a:bodyPr>
          <a:lstStyle/>
          <a:p>
            <a:pPr algn="ctr">
              <a:lnSpc>
                <a:spcPts val="1533"/>
              </a:lnSpc>
            </a:pPr>
            <a:r>
              <a:rPr lang="en-US" sz="1095" b="1">
                <a:solidFill>
                  <a:srgbClr val="680021"/>
                </a:solidFill>
                <a:latin typeface="DejaVu Serif Bold"/>
                <a:ea typeface="DejaVu Serif Bold"/>
                <a:cs typeface="DejaVu Serif Bold"/>
                <a:sym typeface="DejaVu Serif Bold"/>
              </a:rPr>
              <a:t>29-30.12.2025</a:t>
            </a:r>
          </a:p>
        </p:txBody>
      </p:sp>
      <p:grpSp>
        <p:nvGrpSpPr>
          <p:cNvPr id="43" name="Group 43"/>
          <p:cNvGrpSpPr/>
          <p:nvPr/>
        </p:nvGrpSpPr>
        <p:grpSpPr>
          <a:xfrm>
            <a:off x="9169627" y="9981913"/>
            <a:ext cx="51254" cy="311889"/>
            <a:chOff x="0" y="0"/>
            <a:chExt cx="13499" cy="82144"/>
          </a:xfrm>
        </p:grpSpPr>
        <p:sp>
          <p:nvSpPr>
            <p:cNvPr id="44" name="Freeform 44"/>
            <p:cNvSpPr/>
            <p:nvPr/>
          </p:nvSpPr>
          <p:spPr>
            <a:xfrm>
              <a:off x="0" y="0"/>
              <a:ext cx="13499" cy="82144"/>
            </a:xfrm>
            <a:custGeom>
              <a:avLst/>
              <a:gdLst/>
              <a:ahLst/>
              <a:cxnLst/>
              <a:rect l="l" t="t" r="r" b="b"/>
              <a:pathLst>
                <a:path w="13499" h="82144">
                  <a:moveTo>
                    <a:pt x="0" y="0"/>
                  </a:moveTo>
                  <a:lnTo>
                    <a:pt x="13499" y="0"/>
                  </a:lnTo>
                  <a:lnTo>
                    <a:pt x="13499" y="82144"/>
                  </a:lnTo>
                  <a:lnTo>
                    <a:pt x="0" y="82144"/>
                  </a:lnTo>
                  <a:close/>
                </a:path>
              </a:pathLst>
            </a:custGeom>
            <a:solidFill>
              <a:srgbClr val="D4A373"/>
            </a:solidFill>
          </p:spPr>
        </p:sp>
        <p:sp>
          <p:nvSpPr>
            <p:cNvPr id="45" name="TextBox 45"/>
            <p:cNvSpPr txBox="1"/>
            <p:nvPr/>
          </p:nvSpPr>
          <p:spPr>
            <a:xfrm>
              <a:off x="0" y="-47625"/>
              <a:ext cx="13499" cy="129769"/>
            </a:xfrm>
            <a:prstGeom prst="rect">
              <a:avLst/>
            </a:prstGeom>
          </p:spPr>
          <p:txBody>
            <a:bodyPr lIns="50800" tIns="50800" rIns="50800" bIns="50800" rtlCol="0" anchor="ctr"/>
            <a:lstStyle/>
            <a:p>
              <a:pPr algn="ctr">
                <a:lnSpc>
                  <a:spcPts val="2659"/>
                </a:lnSpc>
              </a:pPr>
              <a:endParaRPr/>
            </a:p>
          </p:txBody>
        </p:sp>
      </p:grpSp>
      <p:sp>
        <p:nvSpPr>
          <p:cNvPr id="46" name="TextBox 46"/>
          <p:cNvSpPr txBox="1"/>
          <p:nvPr/>
        </p:nvSpPr>
        <p:spPr>
          <a:xfrm>
            <a:off x="17354550" y="9641767"/>
            <a:ext cx="177294" cy="340146"/>
          </a:xfrm>
          <a:prstGeom prst="rect">
            <a:avLst/>
          </a:prstGeom>
        </p:spPr>
        <p:txBody>
          <a:bodyPr lIns="0" tIns="0" rIns="0" bIns="0" rtlCol="0" anchor="t">
            <a:spAutoFit/>
          </a:bodyPr>
          <a:lstStyle/>
          <a:p>
            <a:pPr algn="ctr">
              <a:lnSpc>
                <a:spcPts val="2776"/>
              </a:lnSpc>
            </a:pPr>
            <a:r>
              <a:rPr lang="en-US" sz="1983">
                <a:solidFill>
                  <a:srgbClr val="6E1E2D"/>
                </a:solidFill>
                <a:latin typeface="Anton"/>
                <a:ea typeface="Anton"/>
                <a:cs typeface="Anton"/>
                <a:sym typeface="Anton"/>
              </a:rPr>
              <a:t>8</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TotalTime>
  <Words>929</Words>
  <Application>Microsoft Office PowerPoint</Application>
  <PresentationFormat>Özel</PresentationFormat>
  <Paragraphs>168</Paragraphs>
  <Slides>34</Slides>
  <Notes>1</Notes>
  <HiddenSlides>0</HiddenSlides>
  <MMClips>1</MMClips>
  <ScaleCrop>false</ScaleCrop>
  <HeadingPairs>
    <vt:vector size="8" baseType="variant">
      <vt:variant>
        <vt:lpstr>Kullanılan Yazı Tipleri</vt:lpstr>
      </vt:variant>
      <vt:variant>
        <vt:i4>6</vt:i4>
      </vt:variant>
      <vt:variant>
        <vt:lpstr>Tema</vt:lpstr>
      </vt:variant>
      <vt:variant>
        <vt:i4>1</vt:i4>
      </vt:variant>
      <vt:variant>
        <vt:lpstr>Eklenmiş OLE Hizmet Programları</vt:lpstr>
      </vt:variant>
      <vt:variant>
        <vt:i4>1</vt:i4>
      </vt:variant>
      <vt:variant>
        <vt:lpstr>Slayt Başlıkları</vt:lpstr>
      </vt:variant>
      <vt:variant>
        <vt:i4>34</vt:i4>
      </vt:variant>
    </vt:vector>
  </HeadingPairs>
  <TitlesOfParts>
    <vt:vector size="42" baseType="lpstr">
      <vt:lpstr>Poppins Bold</vt:lpstr>
      <vt:lpstr>Calibri</vt:lpstr>
      <vt:lpstr>Arial</vt:lpstr>
      <vt:lpstr>Poppins</vt:lpstr>
      <vt:lpstr>Anton</vt:lpstr>
      <vt:lpstr>DejaVu Serif Bold</vt:lpstr>
      <vt:lpstr>Office Theme</vt:lpstr>
      <vt:lpstr>Worksheet</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Bernays Medya Kampanya Sunumu</dc:title>
  <cp:lastModifiedBy>EREN CANLI</cp:lastModifiedBy>
  <cp:revision>2</cp:revision>
  <dcterms:created xsi:type="dcterms:W3CDTF">2006-08-16T00:00:00Z</dcterms:created>
  <dcterms:modified xsi:type="dcterms:W3CDTF">2025-12-28T17:20:36Z</dcterms:modified>
  <dc:identifier>DAG7azADc3I</dc:identifier>
</cp:coreProperties>
</file>